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4" r:id="rId3"/>
    <p:sldMasterId id="2147483688" r:id="rId4"/>
  </p:sldMasterIdLst>
  <p:notesMasterIdLst>
    <p:notesMasterId r:id="rId58"/>
  </p:notesMasterIdLst>
  <p:handoutMasterIdLst>
    <p:handoutMasterId r:id="rId59"/>
  </p:handoutMasterIdLst>
  <p:sldIdLst>
    <p:sldId id="256" r:id="rId5"/>
    <p:sldId id="448" r:id="rId6"/>
    <p:sldId id="500" r:id="rId7"/>
    <p:sldId id="499" r:id="rId8"/>
    <p:sldId id="480" r:id="rId9"/>
    <p:sldId id="493" r:id="rId10"/>
    <p:sldId id="495" r:id="rId11"/>
    <p:sldId id="410" r:id="rId12"/>
    <p:sldId id="453" r:id="rId13"/>
    <p:sldId id="484" r:id="rId14"/>
    <p:sldId id="454" r:id="rId15"/>
    <p:sldId id="496" r:id="rId16"/>
    <p:sldId id="501" r:id="rId17"/>
    <p:sldId id="481" r:id="rId18"/>
    <p:sldId id="497" r:id="rId19"/>
    <p:sldId id="452" r:id="rId20"/>
    <p:sldId id="475" r:id="rId21"/>
    <p:sldId id="498" r:id="rId22"/>
    <p:sldId id="337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82" r:id="rId31"/>
    <p:sldId id="483" r:id="rId32"/>
    <p:sldId id="485" r:id="rId33"/>
    <p:sldId id="486" r:id="rId34"/>
    <p:sldId id="487" r:id="rId35"/>
    <p:sldId id="492" r:id="rId36"/>
    <p:sldId id="488" r:id="rId37"/>
    <p:sldId id="489" r:id="rId38"/>
    <p:sldId id="490" r:id="rId39"/>
    <p:sldId id="477" r:id="rId40"/>
    <p:sldId id="478" r:id="rId41"/>
    <p:sldId id="504" r:id="rId42"/>
    <p:sldId id="479" r:id="rId43"/>
    <p:sldId id="505" r:id="rId44"/>
    <p:sldId id="502" r:id="rId45"/>
    <p:sldId id="503" r:id="rId46"/>
    <p:sldId id="507" r:id="rId47"/>
    <p:sldId id="456" r:id="rId48"/>
    <p:sldId id="457" r:id="rId49"/>
    <p:sldId id="459" r:id="rId50"/>
    <p:sldId id="458" r:id="rId51"/>
    <p:sldId id="441" r:id="rId52"/>
    <p:sldId id="449" r:id="rId53"/>
    <p:sldId id="444" r:id="rId54"/>
    <p:sldId id="450" r:id="rId55"/>
    <p:sldId id="476" r:id="rId56"/>
    <p:sldId id="491" r:id="rId5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$niccolai" initials="SN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FF0000"/>
    <a:srgbClr val="BBE0E3"/>
    <a:srgbClr val="FFCCCC"/>
    <a:srgbClr val="FF3399"/>
    <a:srgbClr val="00FF00"/>
    <a:srgbClr val="FFFFFF"/>
    <a:srgbClr val="0066CC"/>
    <a:srgbClr val="FD738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8" autoAdjust="0"/>
    <p:restoredTop sz="96154" autoAdjust="0"/>
  </p:normalViewPr>
  <p:slideViewPr>
    <p:cSldViewPr snapToGrid="0">
      <p:cViewPr>
        <p:scale>
          <a:sx n="70" d="100"/>
          <a:sy n="70" d="100"/>
        </p:scale>
        <p:origin x="-252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1458" y="-108"/>
      </p:cViewPr>
      <p:guideLst>
        <p:guide orient="horz" pos="2880"/>
        <p:guide pos="2160"/>
      </p:guideLst>
    </p:cSldViewPr>
  </p:notesViewPr>
  <p:gridSpacing cx="122772488" cy="1227724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31.wmf"/><Relationship Id="rId4" Type="http://schemas.openxmlformats.org/officeDocument/2006/relationships/image" Target="../media/image1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139.wmf"/><Relationship Id="rId1" Type="http://schemas.openxmlformats.org/officeDocument/2006/relationships/image" Target="../media/image52.wmf"/><Relationship Id="rId4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382A4553-5E4A-4911-97D6-95035F0E73A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1097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FC6992A6-A82E-43D0-A077-F8223F86E17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78784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All the spin observables for proton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were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JLab</a:t>
            </a:r>
            <a:r>
              <a:rPr lang="fr-FR" dirty="0" smtClean="0">
                <a:latin typeface="Arial" charset="0"/>
              </a:rPr>
              <a:t>@6 </a:t>
            </a:r>
            <a:r>
              <a:rPr lang="fr-FR" dirty="0" err="1" smtClean="0">
                <a:latin typeface="Arial" charset="0"/>
              </a:rPr>
              <a:t>GeV</a:t>
            </a:r>
            <a:r>
              <a:rPr lang="fr-FR" dirty="0" smtClean="0">
                <a:latin typeface="Arial" charset="0"/>
              </a:rPr>
              <a:t> and/or HERMES, and </a:t>
            </a:r>
            <a:r>
              <a:rPr lang="fr-FR" dirty="0" err="1" smtClean="0">
                <a:latin typeface="Arial" charset="0"/>
              </a:rPr>
              <a:t>will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extracted</a:t>
            </a:r>
            <a:r>
              <a:rPr lang="fr-FR" dirty="0" smtClean="0">
                <a:latin typeface="Arial" charset="0"/>
              </a:rPr>
              <a:t> on </a:t>
            </a:r>
            <a:r>
              <a:rPr lang="fr-FR" dirty="0" err="1" smtClean="0">
                <a:latin typeface="Arial" charset="0"/>
              </a:rPr>
              <a:t>wider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kinematics</a:t>
            </a:r>
            <a:r>
              <a:rPr lang="fr-FR" dirty="0" smtClean="0">
                <a:latin typeface="Arial" charset="0"/>
              </a:rPr>
              <a:t> and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increased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precision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JLab</a:t>
            </a:r>
            <a:r>
              <a:rPr lang="fr-FR" baseline="0" dirty="0" smtClean="0">
                <a:latin typeface="Arial" charset="0"/>
              </a:rPr>
              <a:t>@12 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. </a:t>
            </a:r>
          </a:p>
          <a:p>
            <a:r>
              <a:rPr lang="fr-FR" dirty="0" err="1" smtClean="0">
                <a:latin typeface="Arial" charset="0"/>
              </a:rPr>
              <a:t>From</a:t>
            </a:r>
            <a:r>
              <a:rPr lang="fr-FR" dirty="0" smtClean="0">
                <a:latin typeface="Arial" charset="0"/>
              </a:rPr>
              <a:t> the neutron point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view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pioneering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-</a:t>
            </a:r>
            <a:r>
              <a:rPr lang="fr-FR" baseline="0" dirty="0" err="1" smtClean="0">
                <a:latin typeface="Arial" charset="0"/>
              </a:rPr>
              <a:t>polarized</a:t>
            </a:r>
            <a:r>
              <a:rPr lang="fr-FR" baseline="0" dirty="0" smtClean="0">
                <a:latin typeface="Arial" charset="0"/>
              </a:rPr>
              <a:t> cross sections </a:t>
            </a:r>
            <a:r>
              <a:rPr lang="fr-FR" baseline="0" dirty="0" err="1" smtClean="0">
                <a:latin typeface="Arial" charset="0"/>
              </a:rPr>
              <a:t>differences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were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extracted</a:t>
            </a:r>
            <a:r>
              <a:rPr lang="fr-FR" baseline="0" dirty="0" smtClean="0">
                <a:latin typeface="Arial" charset="0"/>
              </a:rPr>
              <a:t> in Hall A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6 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 on </a:t>
            </a:r>
            <a:r>
              <a:rPr lang="fr-FR" baseline="0" dirty="0" err="1" smtClean="0">
                <a:latin typeface="Arial" charset="0"/>
              </a:rPr>
              <a:t>limited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kinematics</a:t>
            </a:r>
            <a:r>
              <a:rPr lang="fr-FR" baseline="0" dirty="0" smtClean="0">
                <a:latin typeface="Arial" charset="0"/>
              </a:rPr>
              <a:t>, and one </a:t>
            </a:r>
            <a:r>
              <a:rPr lang="fr-FR" baseline="0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approved</a:t>
            </a:r>
            <a:r>
              <a:rPr lang="fr-FR" baseline="0" dirty="0" smtClean="0">
                <a:latin typeface="Arial" charset="0"/>
              </a:rPr>
              <a:t> for CLAS12 planning to </a:t>
            </a:r>
            <a:r>
              <a:rPr lang="fr-FR" baseline="0" dirty="0" err="1" smtClean="0">
                <a:latin typeface="Arial" charset="0"/>
              </a:rPr>
              <a:t>extract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 spin </a:t>
            </a:r>
            <a:r>
              <a:rPr lang="fr-FR" baseline="0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. The </a:t>
            </a:r>
            <a:r>
              <a:rPr lang="fr-FR" baseline="0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propose </a:t>
            </a:r>
            <a:r>
              <a:rPr lang="fr-FR" baseline="0" dirty="0" err="1" smtClean="0">
                <a:latin typeface="Arial" charset="0"/>
              </a:rPr>
              <a:t>will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fill</a:t>
            </a:r>
            <a:r>
              <a:rPr lang="fr-FR" baseline="0" dirty="0" smtClean="0">
                <a:latin typeface="Arial" charset="0"/>
              </a:rPr>
              <a:t> the gap of the </a:t>
            </a:r>
            <a:r>
              <a:rPr lang="fr-FR" baseline="0" dirty="0" err="1" smtClean="0">
                <a:latin typeface="Arial" charset="0"/>
              </a:rPr>
              <a:t>missing</a:t>
            </a:r>
            <a:r>
              <a:rPr lang="fr-FR" baseline="0" dirty="0" smtClean="0">
                <a:latin typeface="Arial" charset="0"/>
              </a:rPr>
              <a:t> neutron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spin observables. </a:t>
            </a:r>
            <a:endParaRPr lang="fr-FR" dirty="0" smtClean="0">
              <a:latin typeface="Arial" charset="0"/>
            </a:endParaRPr>
          </a:p>
        </p:txBody>
      </p:sp>
      <p:sp>
        <p:nvSpPr>
          <p:cNvPr id="20480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50A898-7C06-4074-90CD-E0E30803D173}" type="slidenum">
              <a:rPr lang="en-US">
                <a:solidFill>
                  <a:srgbClr val="000000"/>
                </a:solidFill>
                <a:latin typeface="Arial" charset="0"/>
              </a:rPr>
              <a:pPr/>
              <a:t>17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both statistics and estimated systematic uncertainties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495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</a:t>
            </a:r>
            <a:r>
              <a:rPr lang="en-US" baseline="0" dirty="0" smtClean="0"/>
              <a:t> both statistics and estimated systematic uncertainties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495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Existing data are of course pitiful; this is just to illustrate how HIGH</a:t>
            </a:r>
            <a:r>
              <a:rPr lang="en-US" baseline="0" dirty="0" smtClean="0"/>
              <a:t> statistics data on the d can have a very big impact.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516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12ED7-167F-4695-9645-3D670DF750EE}" type="slidenum">
              <a:rPr lang="en-US" smtClean="0">
                <a:latin typeface="Arial" charset="0"/>
              </a:rPr>
              <a:pPr/>
              <a:t>44</a:t>
            </a:fld>
            <a:endParaRPr lang="en-US" smtClean="0">
              <a:latin typeface="Arial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969EE-4CF9-4BF9-8199-BC4A54B1482C}" type="slidenum">
              <a:rPr lang="en-US" smtClean="0">
                <a:latin typeface="Arial" charset="0"/>
              </a:rPr>
              <a:pPr/>
              <a:t>48</a:t>
            </a:fld>
            <a:endParaRPr lang="en-US" smtClean="0">
              <a:latin typeface="Arial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proposed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experiment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part of the </a:t>
            </a:r>
            <a:r>
              <a:rPr lang="fr-FR" baseline="0" dirty="0" err="1" smtClean="0">
                <a:latin typeface="Arial" charset="0"/>
              </a:rPr>
              <a:t>category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en-US" b="0" dirty="0" smtClean="0"/>
              <a:t>3D structure of the </a:t>
            </a:r>
            <a:r>
              <a:rPr lang="en-US" b="0" dirty="0" err="1" smtClean="0"/>
              <a:t>hadron</a:t>
            </a:r>
            <a:r>
              <a:rPr lang="en-US" b="0" dirty="0" smtClean="0"/>
              <a:t>, via the study of generalized </a:t>
            </a:r>
            <a:r>
              <a:rPr lang="en-US" b="0" dirty="0" err="1" smtClean="0"/>
              <a:t>parton</a:t>
            </a:r>
            <a:r>
              <a:rPr lang="en-US" b="0" dirty="0" smtClean="0"/>
              <a:t> distributions.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channel</a:t>
            </a:r>
            <a:r>
              <a:rPr lang="fr-FR" dirty="0" smtClean="0">
                <a:latin typeface="Arial" charset="0"/>
              </a:rPr>
              <a:t> more </a:t>
            </a:r>
            <a:r>
              <a:rPr lang="fr-FR" dirty="0" err="1" smtClean="0">
                <a:latin typeface="Arial" charset="0"/>
              </a:rPr>
              <a:t>directly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interpretable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terms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electroproduction</a:t>
            </a:r>
            <a:r>
              <a:rPr lang="fr-FR" dirty="0" smtClean="0">
                <a:latin typeface="Arial" charset="0"/>
              </a:rPr>
              <a:t> of a real photon on a quark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You </a:t>
            </a:r>
            <a:r>
              <a:rPr lang="fr-FR" dirty="0" err="1" smtClean="0">
                <a:latin typeface="Arial" charset="0"/>
              </a:rPr>
              <a:t>see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here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represented</a:t>
            </a:r>
            <a:r>
              <a:rPr lang="fr-FR" dirty="0" smtClean="0">
                <a:latin typeface="Arial" charset="0"/>
              </a:rPr>
              <a:t> by the « 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 » </a:t>
            </a:r>
            <a:r>
              <a:rPr lang="fr-FR" dirty="0" err="1" smtClean="0">
                <a:latin typeface="Arial" charset="0"/>
              </a:rPr>
              <a:t>diagram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shows the </a:t>
            </a:r>
            <a:r>
              <a:rPr lang="fr-FR" dirty="0" err="1" smtClean="0">
                <a:latin typeface="Arial" charset="0"/>
              </a:rPr>
              <a:t>virtual</a:t>
            </a:r>
            <a:r>
              <a:rPr lang="fr-FR" dirty="0" smtClean="0">
                <a:latin typeface="Arial" charset="0"/>
              </a:rPr>
              <a:t> photon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interacts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one of the quarks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propagates</a:t>
            </a:r>
            <a:r>
              <a:rPr lang="fr-FR" dirty="0" smtClean="0">
                <a:latin typeface="Arial" charset="0"/>
              </a:rPr>
              <a:t> and </a:t>
            </a:r>
            <a:r>
              <a:rPr lang="fr-FR" dirty="0" err="1" smtClean="0">
                <a:latin typeface="Arial" charset="0"/>
              </a:rPr>
              <a:t>then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radiates</a:t>
            </a:r>
            <a:r>
              <a:rPr lang="fr-FR" dirty="0" smtClean="0">
                <a:latin typeface="Arial" charset="0"/>
              </a:rPr>
              <a:t> a real photon, </a:t>
            </a:r>
            <a:r>
              <a:rPr lang="fr-FR" dirty="0" err="1" smtClean="0">
                <a:latin typeface="Arial" charset="0"/>
              </a:rPr>
              <a:t>before</a:t>
            </a:r>
            <a:r>
              <a:rPr lang="fr-FR" dirty="0" smtClean="0">
                <a:latin typeface="Arial" charset="0"/>
              </a:rPr>
              <a:t> « </a:t>
            </a:r>
            <a:r>
              <a:rPr lang="fr-FR" dirty="0" err="1" smtClean="0">
                <a:latin typeface="Arial" charset="0"/>
              </a:rPr>
              <a:t>going</a:t>
            </a:r>
            <a:r>
              <a:rPr lang="fr-FR" dirty="0" smtClean="0">
                <a:latin typeface="Arial" charset="0"/>
              </a:rPr>
              <a:t> back » in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The 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implies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factorization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this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reaction</a:t>
            </a:r>
            <a:r>
              <a:rPr lang="fr-FR" dirty="0" smtClean="0">
                <a:latin typeface="Arial" charset="0"/>
              </a:rPr>
              <a:t> in </a:t>
            </a:r>
            <a:r>
              <a:rPr lang="fr-FR" dirty="0" err="1" smtClean="0">
                <a:latin typeface="Arial" charset="0"/>
              </a:rPr>
              <a:t>two</a:t>
            </a:r>
            <a:r>
              <a:rPr lang="fr-FR" dirty="0" smtClean="0">
                <a:latin typeface="Arial" charset="0"/>
              </a:rPr>
              <a:t> parts: the top one, </a:t>
            </a:r>
            <a:r>
              <a:rPr lang="fr-FR" dirty="0" err="1" smtClean="0">
                <a:latin typeface="Arial" charset="0"/>
              </a:rPr>
              <a:t>describing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virtual</a:t>
            </a:r>
            <a:r>
              <a:rPr lang="fr-FR" dirty="0" smtClean="0">
                <a:latin typeface="Arial" charset="0"/>
              </a:rPr>
              <a:t>-photon/quark interaction,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calculable in </a:t>
            </a:r>
            <a:r>
              <a:rPr lang="fr-FR" dirty="0" err="1" smtClean="0">
                <a:latin typeface="Arial" charset="0"/>
              </a:rPr>
              <a:t>perturbative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QCD</a:t>
            </a:r>
            <a:r>
              <a:rPr lang="fr-FR" dirty="0" smtClean="0">
                <a:latin typeface="Arial" charset="0"/>
              </a:rPr>
              <a:t>; and the </a:t>
            </a:r>
            <a:r>
              <a:rPr lang="fr-FR" dirty="0" err="1" smtClean="0">
                <a:latin typeface="Arial" charset="0"/>
              </a:rPr>
              <a:t>bottom</a:t>
            </a:r>
            <a:r>
              <a:rPr lang="fr-FR" dirty="0" smtClean="0">
                <a:latin typeface="Arial" charset="0"/>
              </a:rPr>
              <a:t> one,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describing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partonic</a:t>
            </a:r>
            <a:r>
              <a:rPr lang="fr-FR" dirty="0" smtClean="0">
                <a:latin typeface="Arial" charset="0"/>
              </a:rPr>
              <a:t> structure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encoded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generalized</a:t>
            </a:r>
            <a:r>
              <a:rPr lang="fr-FR" dirty="0" smtClean="0">
                <a:latin typeface="Arial" charset="0"/>
              </a:rPr>
              <a:t> parton distributions. The </a:t>
            </a:r>
            <a:r>
              <a:rPr lang="fr-FR" dirty="0" err="1" smtClean="0">
                <a:latin typeface="Arial" charset="0"/>
              </a:rPr>
              <a:t>handbag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factorization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holds</a:t>
            </a:r>
            <a:r>
              <a:rPr lang="fr-FR" dirty="0" smtClean="0">
                <a:latin typeface="Arial" charset="0"/>
              </a:rPr>
              <a:t> in the </a:t>
            </a:r>
            <a:r>
              <a:rPr lang="fr-FR" dirty="0" err="1" smtClean="0">
                <a:latin typeface="Arial" charset="0"/>
              </a:rPr>
              <a:t>so</a:t>
            </a:r>
            <a:r>
              <a:rPr lang="fr-FR" dirty="0" smtClean="0">
                <a:latin typeface="Arial" charset="0"/>
              </a:rPr>
              <a:t>-</a:t>
            </a:r>
            <a:r>
              <a:rPr lang="fr-FR" dirty="0" err="1" smtClean="0">
                <a:latin typeface="Arial" charset="0"/>
              </a:rPr>
              <a:t>called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Bjorken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regime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requires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high</a:t>
            </a:r>
            <a:r>
              <a:rPr lang="fr-FR" dirty="0" smtClean="0">
                <a:latin typeface="Arial" charset="0"/>
              </a:rPr>
              <a:t> Q2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respect to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transfered</a:t>
            </a:r>
            <a:r>
              <a:rPr lang="fr-FR" dirty="0" smtClean="0">
                <a:latin typeface="Arial" charset="0"/>
              </a:rPr>
              <a:t> to the proton (t). </a:t>
            </a:r>
          </a:p>
          <a:p>
            <a:pPr eaLnBrk="1" hangingPunct="1"/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leading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order</a:t>
            </a:r>
            <a:r>
              <a:rPr lang="fr-FR" dirty="0" smtClean="0">
                <a:latin typeface="Arial" charset="0"/>
              </a:rPr>
              <a:t> and twist in </a:t>
            </a:r>
            <a:r>
              <a:rPr lang="fr-FR" dirty="0" err="1" smtClean="0">
                <a:latin typeface="Arial" charset="0"/>
              </a:rPr>
              <a:t>QCD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considering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only</a:t>
            </a:r>
            <a:r>
              <a:rPr lang="fr-FR" dirty="0" smtClean="0">
                <a:latin typeface="Arial" charset="0"/>
              </a:rPr>
              <a:t> quark-</a:t>
            </a:r>
            <a:r>
              <a:rPr lang="fr-FR" dirty="0" err="1" smtClean="0">
                <a:latin typeface="Arial" charset="0"/>
              </a:rPr>
              <a:t>helicity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conserving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quantities</a:t>
            </a:r>
            <a:r>
              <a:rPr lang="fr-FR" dirty="0" smtClean="0">
                <a:latin typeface="Arial" charset="0"/>
              </a:rPr>
              <a:t> and the quark </a:t>
            </a:r>
            <a:r>
              <a:rPr lang="fr-FR" dirty="0" err="1" smtClean="0">
                <a:latin typeface="Arial" charset="0"/>
              </a:rPr>
              <a:t>sector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there</a:t>
            </a:r>
            <a:r>
              <a:rPr lang="fr-FR" dirty="0" smtClean="0">
                <a:latin typeface="Arial" charset="0"/>
              </a:rPr>
              <a:t> are 4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, H, </a:t>
            </a:r>
            <a:r>
              <a:rPr lang="fr-FR" dirty="0" err="1" smtClean="0">
                <a:latin typeface="Arial" charset="0"/>
              </a:rPr>
              <a:t>Htidle</a:t>
            </a:r>
            <a:r>
              <a:rPr lang="fr-FR" dirty="0" smtClean="0">
                <a:latin typeface="Arial" charset="0"/>
              </a:rPr>
              <a:t>, E, </a:t>
            </a:r>
            <a:r>
              <a:rPr lang="fr-FR" dirty="0" err="1" smtClean="0">
                <a:latin typeface="Arial" charset="0"/>
              </a:rPr>
              <a:t>Etilde</a:t>
            </a:r>
            <a:r>
              <a:rPr lang="fr-FR" dirty="0" smtClean="0">
                <a:latin typeface="Arial" charset="0"/>
              </a:rPr>
              <a:t>, and </a:t>
            </a:r>
            <a:r>
              <a:rPr lang="fr-FR" dirty="0" err="1" smtClean="0">
                <a:latin typeface="Arial" charset="0"/>
              </a:rPr>
              <a:t>they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depend</a:t>
            </a:r>
            <a:r>
              <a:rPr lang="fr-FR" dirty="0" smtClean="0">
                <a:latin typeface="Arial" charset="0"/>
              </a:rPr>
              <a:t> on </a:t>
            </a:r>
            <a:r>
              <a:rPr lang="fr-FR" dirty="0" err="1" smtClean="0">
                <a:latin typeface="Arial" charset="0"/>
              </a:rPr>
              <a:t>three</a:t>
            </a:r>
            <a:r>
              <a:rPr lang="fr-FR" dirty="0" smtClean="0">
                <a:latin typeface="Arial" charset="0"/>
              </a:rPr>
              <a:t> variables: x,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fraction </a:t>
            </a:r>
            <a:r>
              <a:rPr lang="fr-FR" dirty="0" err="1" smtClean="0">
                <a:latin typeface="Arial" charset="0"/>
              </a:rPr>
              <a:t>carried</a:t>
            </a:r>
            <a:r>
              <a:rPr lang="fr-FR" dirty="0" smtClean="0">
                <a:latin typeface="Arial" charset="0"/>
              </a:rPr>
              <a:t> by the </a:t>
            </a:r>
            <a:r>
              <a:rPr lang="fr-FR" dirty="0" err="1" smtClean="0">
                <a:latin typeface="Arial" charset="0"/>
              </a:rPr>
              <a:t>struck</a:t>
            </a:r>
            <a:r>
              <a:rPr lang="fr-FR" dirty="0" smtClean="0">
                <a:latin typeface="Arial" charset="0"/>
              </a:rPr>
              <a:t> quark, </a:t>
            </a:r>
            <a:r>
              <a:rPr lang="fr-FR" dirty="0" err="1" smtClean="0">
                <a:latin typeface="Arial" charset="0"/>
              </a:rPr>
              <a:t>csi</a:t>
            </a:r>
            <a:r>
              <a:rPr lang="fr-FR" dirty="0" smtClean="0">
                <a:latin typeface="Arial" charset="0"/>
              </a:rPr>
              <a:t>, the </a:t>
            </a:r>
            <a:r>
              <a:rPr lang="fr-FR" dirty="0" err="1" smtClean="0">
                <a:latin typeface="Arial" charset="0"/>
              </a:rPr>
              <a:t>difference</a:t>
            </a:r>
            <a:r>
              <a:rPr lang="fr-FR" dirty="0" smtClean="0">
                <a:latin typeface="Arial" charset="0"/>
              </a:rPr>
              <a:t> of the quark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between</a:t>
            </a:r>
            <a:r>
              <a:rPr lang="fr-FR" dirty="0" smtClean="0">
                <a:latin typeface="Arial" charset="0"/>
              </a:rPr>
              <a:t> initial and final state (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linked</a:t>
            </a:r>
            <a:r>
              <a:rPr lang="fr-FR" dirty="0" smtClean="0">
                <a:latin typeface="Arial" charset="0"/>
              </a:rPr>
              <a:t> to the </a:t>
            </a:r>
            <a:r>
              <a:rPr lang="fr-FR" dirty="0" err="1" smtClean="0">
                <a:latin typeface="Arial" charset="0"/>
              </a:rPr>
              <a:t>Bjorken</a:t>
            </a:r>
            <a:r>
              <a:rPr lang="fr-FR" dirty="0" smtClean="0">
                <a:latin typeface="Arial" charset="0"/>
              </a:rPr>
              <a:t> variable </a:t>
            </a:r>
            <a:r>
              <a:rPr lang="fr-FR" dirty="0" err="1" smtClean="0">
                <a:latin typeface="Arial" charset="0"/>
              </a:rPr>
              <a:t>xB</a:t>
            </a:r>
            <a:r>
              <a:rPr lang="fr-FR" dirty="0" smtClean="0">
                <a:latin typeface="Arial" charset="0"/>
              </a:rPr>
              <a:t>) and t, the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transfered</a:t>
            </a:r>
            <a:r>
              <a:rPr lang="fr-FR" dirty="0" smtClean="0">
                <a:latin typeface="Arial" charset="0"/>
              </a:rPr>
              <a:t> to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. There are 4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describe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different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combinations</a:t>
            </a:r>
            <a:r>
              <a:rPr lang="fr-FR" dirty="0" smtClean="0">
                <a:latin typeface="Arial" charset="0"/>
              </a:rPr>
              <a:t> of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 spin </a:t>
            </a:r>
            <a:r>
              <a:rPr lang="fr-FR" dirty="0" err="1" smtClean="0">
                <a:latin typeface="Arial" charset="0"/>
              </a:rPr>
              <a:t>with</a:t>
            </a:r>
            <a:r>
              <a:rPr lang="fr-FR" dirty="0" smtClean="0">
                <a:latin typeface="Arial" charset="0"/>
              </a:rPr>
              <a:t> respect to the </a:t>
            </a:r>
            <a:r>
              <a:rPr lang="fr-FR" dirty="0" err="1" smtClean="0">
                <a:latin typeface="Arial" charset="0"/>
              </a:rPr>
              <a:t>quark’s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helicity</a:t>
            </a:r>
            <a:r>
              <a:rPr lang="fr-FR" dirty="0" smtClean="0">
                <a:latin typeface="Arial" charset="0"/>
              </a:rPr>
              <a:t>, for the initial and final states.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provide</a:t>
            </a:r>
            <a:r>
              <a:rPr lang="fr-FR" dirty="0" smtClean="0">
                <a:latin typeface="Arial" charset="0"/>
              </a:rPr>
              <a:t> us a </a:t>
            </a:r>
            <a:r>
              <a:rPr lang="fr-FR" dirty="0" err="1" smtClean="0">
                <a:latin typeface="Arial" charset="0"/>
              </a:rPr>
              <a:t>tomography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nucleon</a:t>
            </a:r>
            <a:r>
              <a:rPr lang="fr-FR" dirty="0" smtClean="0">
                <a:latin typeface="Arial" charset="0"/>
              </a:rPr>
              <a:t>,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providing</a:t>
            </a:r>
            <a:r>
              <a:rPr lang="fr-FR" baseline="0" dirty="0" smtClean="0">
                <a:latin typeface="Arial" charset="0"/>
              </a:rPr>
              <a:t> information about the transverse position of partons </a:t>
            </a:r>
            <a:r>
              <a:rPr lang="fr-FR" baseline="0" dirty="0" err="1" smtClean="0">
                <a:latin typeface="Arial" charset="0"/>
              </a:rPr>
              <a:t>having</a:t>
            </a:r>
            <a:r>
              <a:rPr lang="fr-FR" baseline="0" dirty="0" smtClean="0">
                <a:latin typeface="Arial" charset="0"/>
              </a:rPr>
              <a:t> a </a:t>
            </a:r>
            <a:r>
              <a:rPr lang="fr-FR" baseline="0" dirty="0" err="1" smtClean="0">
                <a:latin typeface="Arial" charset="0"/>
              </a:rPr>
              <a:t>given</a:t>
            </a:r>
            <a:r>
              <a:rPr lang="fr-FR" baseline="0" dirty="0" smtClean="0">
                <a:latin typeface="Arial" charset="0"/>
              </a:rPr>
              <a:t> longitudinal </a:t>
            </a:r>
            <a:r>
              <a:rPr lang="fr-FR" baseline="0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969EE-4CF9-4BF9-8199-BC4A54B1482C}" type="slidenum">
              <a:rPr lang="en-US" smtClean="0">
                <a:latin typeface="Arial" charset="0"/>
              </a:rPr>
              <a:pPr/>
              <a:t>49</a:t>
            </a:fld>
            <a:endParaRPr lang="en-US" smtClean="0">
              <a:latin typeface="Arial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>
                <a:latin typeface="Arial" charset="0"/>
              </a:rPr>
              <a:t>Among</a:t>
            </a:r>
            <a:r>
              <a:rPr lang="fr-FR" dirty="0" smtClean="0">
                <a:latin typeface="Arial" charset="0"/>
              </a:rPr>
              <a:t> the information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bring</a:t>
            </a:r>
            <a:r>
              <a:rPr lang="fr-FR" dirty="0" smtClean="0">
                <a:latin typeface="Arial" charset="0"/>
              </a:rPr>
              <a:t>, a </a:t>
            </a:r>
            <a:r>
              <a:rPr lang="fr-FR" dirty="0" err="1" smtClean="0">
                <a:latin typeface="Arial" charset="0"/>
              </a:rPr>
              <a:t>very</a:t>
            </a:r>
            <a:r>
              <a:rPr lang="fr-FR" dirty="0" smtClean="0">
                <a:latin typeface="Arial" charset="0"/>
              </a:rPr>
              <a:t> important one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that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they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can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allow</a:t>
            </a:r>
            <a:r>
              <a:rPr lang="fr-FR" dirty="0" smtClean="0">
                <a:latin typeface="Arial" charset="0"/>
              </a:rPr>
              <a:t> us to </a:t>
            </a:r>
            <a:r>
              <a:rPr lang="fr-FR" dirty="0" err="1" smtClean="0">
                <a:latin typeface="Arial" charset="0"/>
              </a:rPr>
              <a:t>compute</a:t>
            </a:r>
            <a:r>
              <a:rPr lang="fr-FR" dirty="0" smtClean="0">
                <a:latin typeface="Arial" charset="0"/>
              </a:rPr>
              <a:t> the quark </a:t>
            </a:r>
            <a:r>
              <a:rPr lang="fr-FR" dirty="0" err="1" smtClean="0">
                <a:latin typeface="Arial" charset="0"/>
              </a:rPr>
              <a:t>angular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momentum</a:t>
            </a:r>
            <a:r>
              <a:rPr lang="fr-FR" dirty="0" smtClean="0">
                <a:latin typeface="Arial" charset="0"/>
              </a:rPr>
              <a:t>, </a:t>
            </a:r>
            <a:r>
              <a:rPr lang="fr-FR" dirty="0" err="1" smtClean="0">
                <a:latin typeface="Arial" charset="0"/>
              </a:rPr>
              <a:t>which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given</a:t>
            </a:r>
            <a:r>
              <a:rPr lang="fr-FR" dirty="0" smtClean="0">
                <a:latin typeface="Arial" charset="0"/>
              </a:rPr>
              <a:t> by, </a:t>
            </a:r>
            <a:r>
              <a:rPr lang="fr-FR" dirty="0" err="1" smtClean="0">
                <a:latin typeface="Arial" charset="0"/>
              </a:rPr>
              <a:t>according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Ji’s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sum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rule</a:t>
            </a:r>
            <a:r>
              <a:rPr lang="fr-FR" dirty="0" smtClean="0">
                <a:latin typeface="Arial" charset="0"/>
              </a:rPr>
              <a:t>, the second moment in x of the </a:t>
            </a:r>
            <a:r>
              <a:rPr lang="fr-FR" dirty="0" err="1" smtClean="0">
                <a:latin typeface="Arial" charset="0"/>
              </a:rPr>
              <a:t>sum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H and E </a:t>
            </a:r>
            <a:r>
              <a:rPr lang="fr-FR" dirty="0" err="1" smtClean="0">
                <a:latin typeface="Arial" charset="0"/>
              </a:rPr>
              <a:t>calculated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at</a:t>
            </a:r>
            <a:r>
              <a:rPr lang="fr-FR" dirty="0" smtClean="0">
                <a:latin typeface="Arial" charset="0"/>
              </a:rPr>
              <a:t> t=0. </a:t>
            </a:r>
          </a:p>
          <a:p>
            <a:pPr eaLnBrk="1" hangingPunct="1"/>
            <a:endParaRPr lang="fr-FR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The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amplitude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proportional</a:t>
            </a:r>
            <a:r>
              <a:rPr lang="fr-FR" baseline="0" dirty="0" smtClean="0">
                <a:latin typeface="Arial" charset="0"/>
              </a:rPr>
              <a:t> to a </a:t>
            </a:r>
            <a:r>
              <a:rPr lang="fr-FR" baseline="0" dirty="0" err="1" smtClean="0">
                <a:latin typeface="Arial" charset="0"/>
              </a:rPr>
              <a:t>linear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</a:t>
            </a:r>
            <a:r>
              <a:rPr lang="fr-FR" baseline="0" dirty="0" smtClean="0">
                <a:latin typeface="Arial" charset="0"/>
              </a:rPr>
              <a:t> of 4 </a:t>
            </a:r>
            <a:r>
              <a:rPr lang="fr-FR" baseline="0" dirty="0" err="1" smtClean="0">
                <a:latin typeface="Arial" charset="0"/>
              </a:rPr>
              <a:t>complex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-</a:t>
            </a:r>
            <a:r>
              <a:rPr lang="fr-FR" baseline="0" dirty="0" err="1" smtClean="0">
                <a:latin typeface="Arial" charset="0"/>
              </a:rPr>
              <a:t>related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quantities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are </a:t>
            </a:r>
            <a:r>
              <a:rPr lang="fr-FR" baseline="0" dirty="0" err="1" smtClean="0">
                <a:latin typeface="Arial" charset="0"/>
              </a:rPr>
              <a:t>called</a:t>
            </a:r>
            <a:r>
              <a:rPr lang="fr-FR" baseline="0" dirty="0" smtClean="0">
                <a:latin typeface="Arial" charset="0"/>
              </a:rPr>
              <a:t> Compton </a:t>
            </a:r>
            <a:r>
              <a:rPr lang="fr-FR" baseline="0" dirty="0" err="1" smtClean="0">
                <a:latin typeface="Arial" charset="0"/>
              </a:rPr>
              <a:t>Form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Factors</a:t>
            </a:r>
            <a:r>
              <a:rPr lang="fr-FR" baseline="0" dirty="0" smtClean="0">
                <a:latin typeface="Arial" charset="0"/>
              </a:rPr>
              <a:t>. The real part of the </a:t>
            </a:r>
            <a:r>
              <a:rPr lang="fr-FR" baseline="0" dirty="0" err="1" smtClean="0">
                <a:latin typeface="Arial" charset="0"/>
              </a:rPr>
              <a:t>CFF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an </a:t>
            </a:r>
            <a:r>
              <a:rPr lang="fr-FR" baseline="0" dirty="0" err="1" smtClean="0">
                <a:latin typeface="Arial" charset="0"/>
              </a:rPr>
              <a:t>integral</a:t>
            </a:r>
            <a:r>
              <a:rPr lang="fr-FR" baseline="0" dirty="0" smtClean="0">
                <a:latin typeface="Arial" charset="0"/>
              </a:rPr>
              <a:t> over x of a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while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one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computed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x=+-</a:t>
            </a:r>
            <a:r>
              <a:rPr lang="fr-FR" baseline="0" dirty="0" err="1" smtClean="0">
                <a:latin typeface="Arial" charset="0"/>
              </a:rPr>
              <a:t>csi</a:t>
            </a:r>
            <a:r>
              <a:rPr lang="fr-FR" baseline="0" dirty="0" smtClean="0">
                <a:latin typeface="Arial" charset="0"/>
              </a:rPr>
              <a:t> points. So, </a:t>
            </a:r>
            <a:r>
              <a:rPr lang="fr-FR" baseline="0" dirty="0" err="1" smtClean="0">
                <a:latin typeface="Arial" charset="0"/>
              </a:rPr>
              <a:t>measuring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</a:t>
            </a:r>
            <a:r>
              <a:rPr lang="fr-FR" baseline="0" dirty="0" smtClean="0">
                <a:latin typeface="Arial" charset="0"/>
              </a:rPr>
              <a:t> us to </a:t>
            </a:r>
            <a:r>
              <a:rPr lang="fr-FR" baseline="0" dirty="0" err="1" smtClean="0">
                <a:latin typeface="Arial" charset="0"/>
              </a:rPr>
              <a:t>only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obtain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csi</a:t>
            </a:r>
            <a:r>
              <a:rPr lang="fr-FR" baseline="0" dirty="0" smtClean="0">
                <a:latin typeface="Arial" charset="0"/>
              </a:rPr>
              <a:t> and t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while</a:t>
            </a:r>
            <a:r>
              <a:rPr lang="fr-FR" baseline="0" dirty="0" smtClean="0">
                <a:latin typeface="Arial" charset="0"/>
              </a:rPr>
              <a:t> x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integrated</a:t>
            </a:r>
            <a:r>
              <a:rPr lang="fr-FR" baseline="0" dirty="0" smtClean="0">
                <a:latin typeface="Arial" charset="0"/>
              </a:rPr>
              <a:t> over.  </a:t>
            </a:r>
            <a:endParaRPr lang="fr-FR" dirty="0" smtClean="0">
              <a:latin typeface="Arial" charset="0"/>
            </a:endParaRPr>
          </a:p>
          <a:p>
            <a:endParaRPr lang="fr-FR" dirty="0" smtClean="0">
              <a:latin typeface="Arial" charset="0"/>
            </a:endParaRPr>
          </a:p>
          <a:p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final state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same</a:t>
            </a:r>
            <a:r>
              <a:rPr lang="fr-FR" dirty="0" smtClean="0">
                <a:latin typeface="Arial" charset="0"/>
              </a:rPr>
              <a:t> as the </a:t>
            </a:r>
            <a:r>
              <a:rPr lang="fr-FR" dirty="0" err="1" smtClean="0">
                <a:latin typeface="Arial" charset="0"/>
              </a:rPr>
              <a:t>BH</a:t>
            </a:r>
            <a:r>
              <a:rPr lang="fr-FR" dirty="0" smtClean="0">
                <a:latin typeface="Arial" charset="0"/>
              </a:rPr>
              <a:t> one. </a:t>
            </a:r>
            <a:r>
              <a:rPr lang="fr-FR" dirty="0" err="1" smtClean="0">
                <a:latin typeface="Arial" charset="0"/>
              </a:rPr>
              <a:t>BH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is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well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known</a:t>
            </a:r>
            <a:r>
              <a:rPr lang="fr-FR" dirty="0" smtClean="0">
                <a:latin typeface="Arial" charset="0"/>
              </a:rPr>
              <a:t> and calculable </a:t>
            </a:r>
            <a:r>
              <a:rPr lang="fr-FR" dirty="0" err="1" smtClean="0">
                <a:latin typeface="Arial" charset="0"/>
              </a:rPr>
              <a:t>from</a:t>
            </a:r>
            <a:r>
              <a:rPr lang="fr-FR" dirty="0" smtClean="0">
                <a:latin typeface="Arial" charset="0"/>
              </a:rPr>
              <a:t> the </a:t>
            </a:r>
            <a:r>
              <a:rPr lang="fr-FR" dirty="0" err="1" smtClean="0">
                <a:latin typeface="Arial" charset="0"/>
              </a:rPr>
              <a:t>electromagnetic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dirty="0" smtClean="0">
                <a:latin typeface="Arial" charset="0"/>
              </a:rPr>
              <a:t>FF. </a:t>
            </a:r>
          </a:p>
          <a:p>
            <a:r>
              <a:rPr lang="fr-FR" dirty="0" smtClean="0">
                <a:latin typeface="Arial" charset="0"/>
              </a:rPr>
              <a:t>If </a:t>
            </a:r>
            <a:r>
              <a:rPr lang="fr-FR" dirty="0" err="1" smtClean="0">
                <a:latin typeface="Arial" charset="0"/>
              </a:rPr>
              <a:t>we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</a:t>
            </a:r>
            <a:r>
              <a:rPr lang="fr-FR" dirty="0" smtClean="0">
                <a:latin typeface="Arial" charset="0"/>
              </a:rPr>
              <a:t> cross sections or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are sensitive to the r</a:t>
            </a:r>
            <a:r>
              <a:rPr lang="fr-FR" dirty="0" smtClean="0">
                <a:latin typeface="Arial" charset="0"/>
              </a:rPr>
              <a:t>eal part of</a:t>
            </a:r>
            <a:r>
              <a:rPr lang="fr-FR" baseline="0" dirty="0" smtClean="0">
                <a:latin typeface="Arial" charset="0"/>
              </a:rPr>
              <a:t> the CFFs</a:t>
            </a:r>
            <a:r>
              <a:rPr lang="fr-FR" dirty="0" smtClean="0">
                <a:latin typeface="Arial" charset="0"/>
              </a:rPr>
              <a:t>. If </a:t>
            </a:r>
            <a:r>
              <a:rPr lang="fr-FR" dirty="0" err="1" smtClean="0">
                <a:latin typeface="Arial" charset="0"/>
              </a:rPr>
              <a:t>we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measure</a:t>
            </a:r>
            <a:r>
              <a:rPr lang="fr-FR" dirty="0" smtClean="0">
                <a:latin typeface="Arial" charset="0"/>
              </a:rPr>
              <a:t> single-spin </a:t>
            </a:r>
            <a:r>
              <a:rPr lang="fr-FR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are sensitive to the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/</a:t>
            </a:r>
            <a:r>
              <a:rPr lang="fr-FR" baseline="0" dirty="0" err="1" smtClean="0">
                <a:latin typeface="Arial" charset="0"/>
              </a:rPr>
              <a:t>BH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interference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linked</a:t>
            </a:r>
            <a:r>
              <a:rPr lang="fr-FR" baseline="0" dirty="0" smtClean="0">
                <a:latin typeface="Arial" charset="0"/>
              </a:rPr>
              <a:t> to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part of the CFFs.</a:t>
            </a:r>
          </a:p>
          <a:p>
            <a:r>
              <a:rPr lang="fr-FR" baseline="0" dirty="0" smtClean="0">
                <a:latin typeface="Arial" charset="0"/>
              </a:rPr>
              <a:t>By </a:t>
            </a:r>
            <a:r>
              <a:rPr lang="fr-FR" baseline="0" dirty="0" err="1" smtClean="0">
                <a:latin typeface="Arial" charset="0"/>
              </a:rPr>
              <a:t>looking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phi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epg</a:t>
            </a:r>
            <a:r>
              <a:rPr lang="fr-FR" baseline="0" dirty="0" smtClean="0">
                <a:latin typeface="Arial" charset="0"/>
              </a:rPr>
              <a:t> observables, the </a:t>
            </a:r>
            <a:r>
              <a:rPr lang="fr-FR" baseline="0" dirty="0" err="1" smtClean="0">
                <a:latin typeface="Arial" charset="0"/>
              </a:rPr>
              <a:t>various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terms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epg</a:t>
            </a:r>
            <a:r>
              <a:rPr lang="fr-FR" baseline="0" dirty="0" smtClean="0">
                <a:latin typeface="Arial" charset="0"/>
              </a:rPr>
              <a:t> amplitude </a:t>
            </a:r>
            <a:r>
              <a:rPr lang="fr-FR" baseline="0" dirty="0" err="1" smtClean="0">
                <a:latin typeface="Arial" charset="0"/>
              </a:rPr>
              <a:t>can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singled</a:t>
            </a:r>
            <a:r>
              <a:rPr lang="fr-FR" baseline="0" dirty="0" smtClean="0">
                <a:latin typeface="Arial" charset="0"/>
              </a:rPr>
              <a:t> out.  </a:t>
            </a:r>
            <a:r>
              <a:rPr lang="fr-FR" dirty="0" smtClean="0">
                <a:latin typeface="Arial" charset="0"/>
              </a:rPr>
              <a:t> </a:t>
            </a:r>
          </a:p>
        </p:txBody>
      </p:sp>
      <p:sp>
        <p:nvSpPr>
          <p:cNvPr id="20275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DCEF07-4DE1-4907-B39C-F74D1F1662A3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50</a:t>
            </a:fld>
            <a:endParaRPr lang="en-US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leading</a:t>
            </a:r>
            <a:r>
              <a:rPr lang="fr-FR" baseline="0" dirty="0" smtClean="0">
                <a:latin typeface="Arial" charset="0"/>
              </a:rPr>
              <a:t> twist, the </a:t>
            </a:r>
            <a:r>
              <a:rPr lang="fr-FR" baseline="0" dirty="0" err="1" smtClean="0">
                <a:latin typeface="Arial" charset="0"/>
              </a:rPr>
              <a:t>sinfi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</a:t>
            </a:r>
            <a:r>
              <a:rPr lang="fr-FR" baseline="0" dirty="0" smtClean="0">
                <a:latin typeface="Arial" charset="0"/>
              </a:rPr>
              <a:t> of the single-spin </a:t>
            </a:r>
            <a:r>
              <a:rPr lang="fr-FR" baseline="0" dirty="0" err="1" smtClean="0">
                <a:latin typeface="Arial" charset="0"/>
              </a:rPr>
              <a:t>asymmetries</a:t>
            </a:r>
            <a:r>
              <a:rPr lang="fr-FR" baseline="0" dirty="0" smtClean="0">
                <a:latin typeface="Arial" charset="0"/>
              </a:rPr>
              <a:t> and the </a:t>
            </a:r>
            <a:r>
              <a:rPr lang="fr-FR" baseline="0" dirty="0" err="1" smtClean="0">
                <a:latin typeface="Arial" charset="0"/>
              </a:rPr>
              <a:t>cosphi</a:t>
            </a:r>
            <a:r>
              <a:rPr lang="fr-FR" baseline="0" dirty="0" smtClean="0">
                <a:latin typeface="Arial" charset="0"/>
              </a:rPr>
              <a:t>/</a:t>
            </a:r>
            <a:r>
              <a:rPr lang="fr-FR" baseline="0" dirty="0" err="1" smtClean="0">
                <a:latin typeface="Arial" charset="0"/>
              </a:rPr>
              <a:t>numerator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term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 are </a:t>
            </a:r>
            <a:r>
              <a:rPr lang="fr-FR" baseline="0" dirty="0" err="1" smtClean="0">
                <a:latin typeface="Arial" charset="0"/>
              </a:rPr>
              <a:t>proportional</a:t>
            </a:r>
            <a:r>
              <a:rPr lang="fr-FR" baseline="0" dirty="0" smtClean="0">
                <a:latin typeface="Arial" charset="0"/>
              </a:rPr>
              <a:t> to the </a:t>
            </a:r>
            <a:r>
              <a:rPr lang="fr-FR" baseline="0" dirty="0" err="1" smtClean="0">
                <a:latin typeface="Arial" charset="0"/>
              </a:rPr>
              <a:t>interference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BH</a:t>
            </a:r>
            <a:r>
              <a:rPr lang="fr-FR" baseline="0" dirty="0" smtClean="0">
                <a:latin typeface="Arial" charset="0"/>
              </a:rPr>
              <a:t>, and are </a:t>
            </a:r>
            <a:r>
              <a:rPr lang="fr-FR" baseline="0" dirty="0" err="1" smtClean="0">
                <a:latin typeface="Arial" charset="0"/>
              </a:rPr>
              <a:t>linear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combinations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smtClean="0">
                <a:latin typeface="Arial" charset="0"/>
              </a:rPr>
              <a:t>CFFs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electromagnetic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form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factors</a:t>
            </a:r>
            <a:r>
              <a:rPr lang="fr-FR" baseline="0" dirty="0" smtClean="0">
                <a:latin typeface="Arial" charset="0"/>
              </a:rPr>
              <a:t>. The coefficients of the </a:t>
            </a:r>
            <a:r>
              <a:rPr lang="fr-FR" baseline="0" dirty="0" err="1" smtClean="0">
                <a:latin typeface="Arial" charset="0"/>
              </a:rPr>
              <a:t>combinations</a:t>
            </a:r>
            <a:r>
              <a:rPr lang="fr-FR" baseline="0" dirty="0" smtClean="0">
                <a:latin typeface="Arial" charset="0"/>
              </a:rPr>
              <a:t> change for </a:t>
            </a:r>
            <a:r>
              <a:rPr lang="fr-FR" baseline="0" dirty="0" err="1" smtClean="0">
                <a:latin typeface="Arial" charset="0"/>
              </a:rPr>
              <a:t>each</a:t>
            </a:r>
            <a:r>
              <a:rPr lang="fr-FR" baseline="0" dirty="0" smtClean="0">
                <a:latin typeface="Arial" charset="0"/>
              </a:rPr>
              <a:t> observable, </a:t>
            </a:r>
            <a:r>
              <a:rPr lang="fr-FR" baseline="0" dirty="0" err="1" smtClean="0">
                <a:latin typeface="Arial" charset="0"/>
              </a:rPr>
              <a:t>making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each</a:t>
            </a:r>
            <a:r>
              <a:rPr lang="fr-FR" baseline="0" dirty="0" smtClean="0">
                <a:latin typeface="Arial" charset="0"/>
              </a:rPr>
              <a:t> observable sensitive to a </a:t>
            </a:r>
            <a:r>
              <a:rPr lang="fr-FR" baseline="0" dirty="0" err="1" smtClean="0">
                <a:latin typeface="Arial" charset="0"/>
              </a:rPr>
              <a:t>specific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combination</a:t>
            </a:r>
            <a:r>
              <a:rPr lang="fr-FR" baseline="0" dirty="0" smtClean="0">
                <a:latin typeface="Arial" charset="0"/>
              </a:rPr>
              <a:t> of CFFs. </a:t>
            </a:r>
            <a:endParaRPr lang="fr-FR" dirty="0" smtClean="0">
              <a:latin typeface="Arial" charset="0"/>
            </a:endParaRPr>
          </a:p>
          <a:p>
            <a:r>
              <a:rPr lang="fr-FR" dirty="0" err="1" smtClean="0">
                <a:latin typeface="Arial" charset="0"/>
              </a:rPr>
              <a:t>nDVCS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complements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pDVCS</a:t>
            </a:r>
            <a:r>
              <a:rPr lang="fr-FR" dirty="0" smtClean="0">
                <a:latin typeface="Arial" charset="0"/>
              </a:rPr>
              <a:t> for the </a:t>
            </a:r>
            <a:r>
              <a:rPr lang="fr-FR" dirty="0" err="1" smtClean="0">
                <a:latin typeface="Arial" charset="0"/>
              </a:rPr>
              <a:t>different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sensitivity</a:t>
            </a:r>
            <a:r>
              <a:rPr lang="fr-FR" dirty="0" smtClean="0">
                <a:latin typeface="Arial" charset="0"/>
              </a:rPr>
              <a:t> to </a:t>
            </a:r>
            <a:r>
              <a:rPr lang="fr-FR" dirty="0" err="1" smtClean="0">
                <a:latin typeface="Arial" charset="0"/>
              </a:rPr>
              <a:t>GPDs</a:t>
            </a:r>
            <a:r>
              <a:rPr lang="fr-FR" dirty="0" smtClean="0">
                <a:latin typeface="Arial" charset="0"/>
              </a:rPr>
              <a:t> of the </a:t>
            </a:r>
            <a:r>
              <a:rPr lang="fr-FR" dirty="0" err="1" smtClean="0">
                <a:latin typeface="Arial" charset="0"/>
              </a:rPr>
              <a:t>various</a:t>
            </a:r>
            <a:r>
              <a:rPr lang="fr-FR" dirty="0" smtClean="0">
                <a:latin typeface="Arial" charset="0"/>
              </a:rPr>
              <a:t> observables. </a:t>
            </a:r>
          </a:p>
        </p:txBody>
      </p:sp>
      <p:sp>
        <p:nvSpPr>
          <p:cNvPr id="20378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7AD5E8-A25F-4F9F-A2ED-9B4AE82BD08E}" type="slidenum">
              <a:rPr lang="en-US">
                <a:solidFill>
                  <a:srgbClr val="000000"/>
                </a:solidFill>
                <a:latin typeface="Arial" charset="0"/>
              </a:rPr>
              <a:pPr/>
              <a:t>51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fr-FR" dirty="0" smtClean="0"/>
              <a:t>Point to the </a:t>
            </a:r>
            <a:r>
              <a:rPr lang="fr-FR" dirty="0" err="1" smtClean="0"/>
              <a:t>spokespersons</a:t>
            </a:r>
            <a:r>
              <a:rPr lang="fr-FR" dirty="0" smtClean="0"/>
              <a:t>,</a:t>
            </a:r>
            <a:r>
              <a:rPr lang="fr-FR" baseline="0" dirty="0" smtClean="0"/>
              <a:t> mention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are institutions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signed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say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CLAS</a:t>
            </a:r>
            <a:r>
              <a:rPr lang="fr-FR" baseline="0" dirty="0" smtClean="0"/>
              <a:t> Collaboration </a:t>
            </a:r>
            <a:r>
              <a:rPr lang="fr-FR" baseline="0" dirty="0" err="1" smtClean="0"/>
              <a:t>endorsed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proposal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internal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review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baseline="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806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A3F728-6DC4-4B2A-AA3A-BEC2C461F7F0}" type="slidenum">
              <a:rPr lang="en-US" smtClean="0">
                <a:solidFill>
                  <a:prstClr val="black"/>
                </a:solidFill>
                <a:latin typeface="Arial" charset="0"/>
              </a:rPr>
              <a:pPr/>
              <a:t>4</a:t>
            </a:fld>
            <a:endParaRPr lang="en-US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6992A6-A82E-43D0-A077-F8223F86E1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The target is a collaborative effort between the Target group at </a:t>
            </a:r>
            <a:r>
              <a:rPr lang="en-US" dirty="0" err="1" smtClean="0"/>
              <a:t>Jlab</a:t>
            </a:r>
            <a:r>
              <a:rPr lang="en-US" dirty="0" smtClean="0"/>
              <a:t>, Don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Crabb’s</a:t>
            </a:r>
            <a:r>
              <a:rPr lang="en-US" baseline="0" dirty="0" smtClean="0"/>
              <a:t> Group at </a:t>
            </a:r>
            <a:r>
              <a:rPr lang="en-US" baseline="0" dirty="0" err="1" smtClean="0"/>
              <a:t>Uva</a:t>
            </a:r>
            <a:r>
              <a:rPr lang="en-US" baseline="0" dirty="0" smtClean="0"/>
              <a:t>, ODU and CNU.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addition to the target sample, which will be ammonia or </a:t>
            </a:r>
            <a:r>
              <a:rPr lang="en-US" baseline="0" dirty="0" err="1" smtClean="0"/>
              <a:t>deuterated</a:t>
            </a:r>
            <a:r>
              <a:rPr lang="en-US" baseline="0" dirty="0" smtClean="0"/>
              <a:t> ammonia, you need a high field magnet and low temperature refrigerator.  For high luminosity experiments, the combination of 5 T and 1 K seems to work quite well.  There has to be large set of vacuum pumps associated with the fridge, a microwave source to drive dynamic polarization, and an NMR system to measure the polarization of the target.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It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observed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by putting a « cold dose » of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-</a:t>
            </a:r>
            <a:r>
              <a:rPr lang="fr-FR" baseline="0" dirty="0" err="1" smtClean="0"/>
              <a:t>intensity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electrons</a:t>
            </a:r>
            <a:r>
              <a:rPr lang="fr-FR" baseline="0" dirty="0" smtClean="0"/>
              <a:t> on the ND3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polarizations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above</a:t>
            </a:r>
            <a:r>
              <a:rPr lang="fr-FR" baseline="0" dirty="0" smtClean="0"/>
              <a:t> 40%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reached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plan to do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experiment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assumed</a:t>
            </a:r>
            <a:r>
              <a:rPr lang="fr-FR" baseline="0" dirty="0" smtClean="0"/>
              <a:t> 40% of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polarization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estimates</a:t>
            </a:r>
            <a:r>
              <a:rPr lang="fr-FR" baseline="0" dirty="0" smtClean="0"/>
              <a:t> for the </a:t>
            </a:r>
            <a:r>
              <a:rPr lang="fr-FR" baseline="0" dirty="0" err="1" smtClean="0"/>
              <a:t>proposal</a:t>
            </a:r>
            <a:r>
              <a:rPr lang="fr-FR" baseline="0" dirty="0" smtClean="0"/>
              <a:t>.  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1969EE-4CF9-4BF9-8199-BC4A54B1482C}" type="slidenum">
              <a:rPr lang="en-US" smtClean="0">
                <a:latin typeface="Arial" charset="0"/>
              </a:rPr>
              <a:pPr/>
              <a:t>15</a:t>
            </a:fld>
            <a:endParaRPr lang="en-US" smtClean="0">
              <a:latin typeface="Arial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fr-FR" dirty="0" smtClean="0">
                <a:latin typeface="Arial" charset="0"/>
              </a:rPr>
              <a:t>The </a:t>
            </a:r>
            <a:r>
              <a:rPr lang="fr-FR" dirty="0" err="1" smtClean="0">
                <a:latin typeface="Arial" charset="0"/>
              </a:rPr>
              <a:t>DVCS</a:t>
            </a:r>
            <a:r>
              <a:rPr lang="fr-FR" dirty="0" smtClean="0">
                <a:latin typeface="Arial" charset="0"/>
              </a:rPr>
              <a:t> </a:t>
            </a:r>
            <a:r>
              <a:rPr lang="fr-FR" dirty="0" err="1" smtClean="0">
                <a:latin typeface="Arial" charset="0"/>
              </a:rPr>
              <a:t>results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taken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with</a:t>
            </a:r>
            <a:r>
              <a:rPr lang="fr-FR" baseline="0" dirty="0" smtClean="0">
                <a:latin typeface="Arial" charset="0"/>
              </a:rPr>
              <a:t> the 6-</a:t>
            </a:r>
            <a:r>
              <a:rPr lang="fr-FR" baseline="0" dirty="0" err="1" smtClean="0">
                <a:latin typeface="Arial" charset="0"/>
              </a:rPr>
              <a:t>GeV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beam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JLab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taught</a:t>
            </a:r>
            <a:r>
              <a:rPr lang="fr-FR" baseline="0" dirty="0" smtClean="0">
                <a:latin typeface="Arial" charset="0"/>
              </a:rPr>
              <a:t> us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measuring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various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observables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same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</a:t>
            </a:r>
            <a:r>
              <a:rPr lang="fr-FR" baseline="0" dirty="0" smtClean="0">
                <a:latin typeface="Arial" charset="0"/>
              </a:rPr>
              <a:t> point </a:t>
            </a:r>
            <a:r>
              <a:rPr lang="fr-FR" baseline="0" dirty="0" err="1" smtClean="0">
                <a:latin typeface="Arial" charset="0"/>
              </a:rPr>
              <a:t>can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</a:t>
            </a:r>
            <a:r>
              <a:rPr lang="fr-FR" baseline="0" dirty="0" smtClean="0">
                <a:latin typeface="Arial" charset="0"/>
              </a:rPr>
              <a:t> us to </a:t>
            </a:r>
            <a:r>
              <a:rPr lang="fr-FR" baseline="0" dirty="0" err="1" smtClean="0">
                <a:latin typeface="Arial" charset="0"/>
              </a:rPr>
              <a:t>extract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 in a </a:t>
            </a:r>
            <a:r>
              <a:rPr lang="fr-FR" baseline="0" dirty="0" err="1" smtClean="0">
                <a:latin typeface="Arial" charset="0"/>
              </a:rPr>
              <a:t>basically</a:t>
            </a:r>
            <a:r>
              <a:rPr lang="fr-FR" baseline="0" dirty="0" smtClean="0">
                <a:latin typeface="Arial" charset="0"/>
              </a:rPr>
              <a:t> model-</a:t>
            </a:r>
            <a:r>
              <a:rPr lang="fr-FR" baseline="0" dirty="0" err="1" smtClean="0">
                <a:latin typeface="Arial" charset="0"/>
              </a:rPr>
              <a:t>independent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way</a:t>
            </a:r>
            <a:r>
              <a:rPr lang="fr-FR" baseline="0" dirty="0" smtClean="0">
                <a:latin typeface="Arial" charset="0"/>
              </a:rPr>
              <a:t>. This </a:t>
            </a:r>
            <a:r>
              <a:rPr lang="fr-FR" baseline="0" dirty="0" err="1" smtClean="0">
                <a:latin typeface="Arial" charset="0"/>
              </a:rPr>
              <a:t>was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done</a:t>
            </a:r>
            <a:r>
              <a:rPr lang="fr-FR" baseline="0" dirty="0" smtClean="0">
                <a:latin typeface="Arial" charset="0"/>
              </a:rPr>
              <a:t> for instance </a:t>
            </a:r>
            <a:r>
              <a:rPr lang="fr-FR" baseline="0" dirty="0" err="1" smtClean="0">
                <a:latin typeface="Arial" charset="0"/>
              </a:rPr>
              <a:t>using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CLAS</a:t>
            </a:r>
            <a:r>
              <a:rPr lang="fr-FR" baseline="0" dirty="0" smtClean="0">
                <a:latin typeface="Arial" charset="0"/>
              </a:rPr>
              <a:t> eg1-</a:t>
            </a:r>
            <a:r>
              <a:rPr lang="fr-FR" baseline="0" dirty="0" err="1" smtClean="0">
                <a:latin typeface="Arial" charset="0"/>
              </a:rPr>
              <a:t>dvcs</a:t>
            </a:r>
            <a:r>
              <a:rPr lang="fr-FR" baseline="0" dirty="0" smtClean="0">
                <a:latin typeface="Arial" charset="0"/>
              </a:rPr>
              <a:t> data set, </a:t>
            </a:r>
            <a:r>
              <a:rPr lang="fr-FR" baseline="0" dirty="0" err="1" smtClean="0">
                <a:latin typeface="Arial" charset="0"/>
              </a:rPr>
              <a:t>which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measured</a:t>
            </a:r>
            <a:r>
              <a:rPr lang="fr-FR" baseline="0" dirty="0" smtClean="0">
                <a:latin typeface="Arial" charset="0"/>
              </a:rPr>
              <a:t>, on the proton, </a:t>
            </a:r>
            <a:r>
              <a:rPr lang="fr-FR" baseline="0" dirty="0" err="1" smtClean="0">
                <a:latin typeface="Arial" charset="0"/>
              </a:rPr>
              <a:t>BSA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TSA</a:t>
            </a:r>
            <a:r>
              <a:rPr lang="fr-FR" baseline="0" dirty="0" smtClean="0">
                <a:latin typeface="Arial" charset="0"/>
              </a:rPr>
              <a:t> and </a:t>
            </a:r>
            <a:r>
              <a:rPr lang="fr-FR" baseline="0" dirty="0" err="1" smtClean="0">
                <a:latin typeface="Arial" charset="0"/>
              </a:rPr>
              <a:t>DSA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using</a:t>
            </a:r>
            <a:r>
              <a:rPr lang="fr-FR" baseline="0" dirty="0" smtClean="0">
                <a:latin typeface="Arial" charset="0"/>
              </a:rPr>
              <a:t> a </a:t>
            </a:r>
            <a:r>
              <a:rPr lang="fr-FR" baseline="0" dirty="0" err="1" smtClean="0">
                <a:latin typeface="Arial" charset="0"/>
              </a:rPr>
              <a:t>GPD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fitting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method</a:t>
            </a:r>
            <a:r>
              <a:rPr lang="fr-FR" baseline="0" dirty="0" smtClean="0">
                <a:latin typeface="Arial" charset="0"/>
              </a:rPr>
              <a:t> by Michel </a:t>
            </a:r>
            <a:r>
              <a:rPr lang="fr-FR" baseline="0" dirty="0" err="1" smtClean="0">
                <a:latin typeface="Arial" charset="0"/>
              </a:rPr>
              <a:t>Guidal</a:t>
            </a:r>
            <a:r>
              <a:rPr lang="fr-FR" baseline="0" dirty="0" smtClean="0">
                <a:latin typeface="Arial" charset="0"/>
              </a:rPr>
              <a:t>. The </a:t>
            </a:r>
            <a:r>
              <a:rPr lang="fr-FR" baseline="0" dirty="0" err="1" smtClean="0">
                <a:latin typeface="Arial" charset="0"/>
              </a:rPr>
              <a:t>GPDs</a:t>
            </a:r>
            <a:r>
              <a:rPr lang="fr-FR" baseline="0" dirty="0" smtClean="0">
                <a:latin typeface="Arial" charset="0"/>
              </a:rPr>
              <a:t> H and </a:t>
            </a:r>
            <a:r>
              <a:rPr lang="fr-FR" baseline="0" dirty="0" err="1" smtClean="0">
                <a:latin typeface="Arial" charset="0"/>
              </a:rPr>
              <a:t>Htilde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were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extracted</a:t>
            </a:r>
            <a:r>
              <a:rPr lang="fr-FR" baseline="0" dirty="0" smtClean="0">
                <a:latin typeface="Arial" charset="0"/>
              </a:rPr>
              <a:t>, and </a:t>
            </a:r>
            <a:r>
              <a:rPr lang="fr-FR" baseline="0" dirty="0" err="1" smtClean="0">
                <a:latin typeface="Arial" charset="0"/>
              </a:rPr>
              <a:t>their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kinematical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dependence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allowed</a:t>
            </a:r>
            <a:r>
              <a:rPr lang="fr-FR" baseline="0" dirty="0" smtClean="0">
                <a:latin typeface="Arial" charset="0"/>
              </a:rPr>
              <a:t> a first </a:t>
            </a:r>
            <a:r>
              <a:rPr lang="fr-FR" baseline="0" dirty="0" err="1" smtClean="0">
                <a:latin typeface="Arial" charset="0"/>
              </a:rPr>
              <a:t>attempt</a:t>
            </a:r>
            <a:r>
              <a:rPr lang="fr-FR" baseline="0" dirty="0" smtClean="0">
                <a:latin typeface="Arial" charset="0"/>
              </a:rPr>
              <a:t> of proton </a:t>
            </a:r>
            <a:r>
              <a:rPr lang="fr-FR" baseline="0" dirty="0" err="1" smtClean="0">
                <a:latin typeface="Arial" charset="0"/>
              </a:rPr>
              <a:t>tomography</a:t>
            </a:r>
            <a:r>
              <a:rPr lang="fr-FR" baseline="0" dirty="0" smtClean="0">
                <a:latin typeface="Arial" charset="0"/>
              </a:rPr>
              <a:t>.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learned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from</a:t>
            </a:r>
            <a:r>
              <a:rPr lang="fr-FR" baseline="0" dirty="0" smtClean="0">
                <a:latin typeface="Arial" charset="0"/>
              </a:rPr>
              <a:t> the relative </a:t>
            </a:r>
            <a:r>
              <a:rPr lang="fr-FR" baseline="0" dirty="0" err="1" smtClean="0">
                <a:latin typeface="Arial" charset="0"/>
              </a:rPr>
              <a:t>slope</a:t>
            </a:r>
            <a:r>
              <a:rPr lang="fr-FR" baseline="0" dirty="0" smtClean="0">
                <a:latin typeface="Arial" charset="0"/>
              </a:rPr>
              <a:t> of the </a:t>
            </a:r>
            <a:r>
              <a:rPr lang="fr-FR" baseline="0" dirty="0" err="1" smtClean="0">
                <a:latin typeface="Arial" charset="0"/>
              </a:rPr>
              <a:t>imaginary</a:t>
            </a:r>
            <a:r>
              <a:rPr lang="fr-FR" baseline="0" dirty="0" smtClean="0">
                <a:latin typeface="Arial" charset="0"/>
              </a:rPr>
              <a:t> parts of H and </a:t>
            </a:r>
            <a:r>
              <a:rPr lang="fr-FR" baseline="0" dirty="0" err="1" smtClean="0">
                <a:latin typeface="Arial" charset="0"/>
              </a:rPr>
              <a:t>Htilde</a:t>
            </a:r>
            <a:r>
              <a:rPr lang="fr-FR" baseline="0" dirty="0" smtClean="0">
                <a:latin typeface="Arial" charset="0"/>
              </a:rPr>
              <a:t>,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the axial charge </a:t>
            </a:r>
            <a:r>
              <a:rPr lang="fr-FR" baseline="0" dirty="0" err="1" smtClean="0">
                <a:latin typeface="Arial" charset="0"/>
              </a:rPr>
              <a:t>is</a:t>
            </a:r>
            <a:r>
              <a:rPr lang="fr-FR" baseline="0" dirty="0" smtClean="0">
                <a:latin typeface="Arial" charset="0"/>
              </a:rPr>
              <a:t> more </a:t>
            </a:r>
            <a:r>
              <a:rPr lang="fr-FR" baseline="0" dirty="0" err="1" smtClean="0">
                <a:latin typeface="Arial" charset="0"/>
              </a:rPr>
              <a:t>concentrated</a:t>
            </a:r>
            <a:r>
              <a:rPr lang="fr-FR" baseline="0" dirty="0" smtClean="0">
                <a:latin typeface="Arial" charset="0"/>
              </a:rPr>
              <a:t> in the center of the proton </a:t>
            </a:r>
            <a:r>
              <a:rPr lang="fr-FR" baseline="0" dirty="0" err="1" smtClean="0">
                <a:latin typeface="Arial" charset="0"/>
              </a:rPr>
              <a:t>than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electric</a:t>
            </a:r>
            <a:r>
              <a:rPr lang="fr-FR" baseline="0" dirty="0" smtClean="0">
                <a:latin typeface="Arial" charset="0"/>
              </a:rPr>
              <a:t> charge. And, </a:t>
            </a:r>
            <a:r>
              <a:rPr lang="fr-FR" baseline="0" dirty="0" err="1" smtClean="0">
                <a:latin typeface="Arial" charset="0"/>
              </a:rPr>
              <a:t>from</a:t>
            </a:r>
            <a:r>
              <a:rPr lang="fr-FR" baseline="0" dirty="0" smtClean="0">
                <a:latin typeface="Arial" charset="0"/>
              </a:rPr>
              <a:t> the t and </a:t>
            </a:r>
            <a:r>
              <a:rPr lang="fr-FR" baseline="0" dirty="0" err="1" smtClean="0">
                <a:latin typeface="Arial" charset="0"/>
              </a:rPr>
              <a:t>xB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dependency</a:t>
            </a:r>
            <a:r>
              <a:rPr lang="fr-FR" baseline="0" dirty="0" smtClean="0">
                <a:latin typeface="Arial" charset="0"/>
              </a:rPr>
              <a:t> of </a:t>
            </a:r>
            <a:r>
              <a:rPr lang="fr-FR" baseline="0" dirty="0" err="1" smtClean="0">
                <a:latin typeface="Arial" charset="0"/>
              </a:rPr>
              <a:t>ImH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we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learned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that</a:t>
            </a:r>
            <a:r>
              <a:rPr lang="fr-FR" baseline="0" dirty="0" smtClean="0">
                <a:latin typeface="Arial" charset="0"/>
              </a:rPr>
              <a:t> the valence quarks are </a:t>
            </a:r>
            <a:r>
              <a:rPr lang="fr-FR" baseline="0" dirty="0" err="1" smtClean="0">
                <a:latin typeface="Arial" charset="0"/>
              </a:rPr>
              <a:t>located</a:t>
            </a:r>
            <a:r>
              <a:rPr lang="fr-FR" baseline="0" dirty="0" smtClean="0">
                <a:latin typeface="Arial" charset="0"/>
              </a:rPr>
              <a:t>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center of the </a:t>
            </a:r>
            <a:r>
              <a:rPr lang="fr-FR" baseline="0" dirty="0" err="1" smtClean="0">
                <a:latin typeface="Arial" charset="0"/>
              </a:rPr>
              <a:t>nucleon</a:t>
            </a:r>
            <a:r>
              <a:rPr lang="fr-FR" baseline="0" dirty="0" smtClean="0">
                <a:latin typeface="Arial" charset="0"/>
              </a:rPr>
              <a:t> and the </a:t>
            </a:r>
            <a:r>
              <a:rPr lang="fr-FR" baseline="0" dirty="0" err="1" smtClean="0">
                <a:latin typeface="Arial" charset="0"/>
              </a:rPr>
              <a:t>sea</a:t>
            </a:r>
            <a:r>
              <a:rPr lang="fr-FR" baseline="0" dirty="0" smtClean="0">
                <a:latin typeface="Arial" charset="0"/>
              </a:rPr>
              <a:t> quarks </a:t>
            </a:r>
            <a:r>
              <a:rPr lang="fr-FR" baseline="0" dirty="0" err="1" smtClean="0">
                <a:latin typeface="Arial" charset="0"/>
              </a:rPr>
              <a:t>at</a:t>
            </a:r>
            <a:r>
              <a:rPr lang="fr-FR" baseline="0" dirty="0" smtClean="0">
                <a:latin typeface="Arial" charset="0"/>
              </a:rPr>
              <a:t> the </a:t>
            </a:r>
            <a:r>
              <a:rPr lang="fr-FR" baseline="0" dirty="0" err="1" smtClean="0">
                <a:latin typeface="Arial" charset="0"/>
              </a:rPr>
              <a:t>perifiery</a:t>
            </a:r>
            <a:r>
              <a:rPr lang="fr-FR" baseline="0" dirty="0" smtClean="0">
                <a:latin typeface="Arial" charset="0"/>
              </a:rPr>
              <a:t>. </a:t>
            </a:r>
          </a:p>
        </p:txBody>
      </p:sp>
      <p:sp>
        <p:nvSpPr>
          <p:cNvPr id="20582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854F72-44DF-4CF3-8335-DF42E74A515D}" type="slidenum">
              <a:rPr lang="en-US" smtClean="0">
                <a:solidFill>
                  <a:srgbClr val="000000"/>
                </a:solidFill>
                <a:latin typeface="Arial" charset="0"/>
              </a:rPr>
              <a:pPr/>
              <a:t>16</a:t>
            </a:fld>
            <a:endParaRPr lang="en-US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456976" y="273850"/>
            <a:ext cx="8227061" cy="114244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52610" y="1795984"/>
            <a:ext cx="3944031" cy="1795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740005" y="1795984"/>
            <a:ext cx="3944032" cy="1795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652610" y="3753252"/>
            <a:ext cx="3944031" cy="179598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740005" y="3753252"/>
            <a:ext cx="3944032" cy="179598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225800" y="5954713"/>
            <a:ext cx="2897188" cy="469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654800" y="5954713"/>
            <a:ext cx="2127250" cy="469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359E3-ABDE-4B42-9E4E-878869A8272C}" type="slidenum">
              <a:rPr lang="en-GB" b="0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‹N°›</a:t>
            </a:fld>
            <a:endParaRPr lang="en-GB" b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ED881-F609-41C4-8634-C4D98BC9AB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57E28-8258-46FE-8DA0-AD575086EF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F28E8-3AF9-4F8C-B123-D2A2114D82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2984C-82E5-4F9A-ABAB-B510DF9D07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9F342-3C7F-4ABB-B453-7139A8B49591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3AC95-7BED-4605-AD78-E728359897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A36E7-3A22-4A9D-BB02-327B95D72F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490BD-53C0-4836-9D64-4E45D7DFC5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CA6E8-612E-4030-AD0F-D9113E8C6A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2BA01-30A6-48D2-AE9D-C07790DBEB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06548-66CD-44EB-902F-D66BC0FA2F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BD4D2-CD81-4A98-8717-6E8C999ABB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FFCA5-5E73-4B7A-8956-A35053F9AE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 style du titre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F268FFE1-9581-400E-AE26-B3500C43C85F}" type="slidenum">
              <a:rPr lang="en-US" b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en-US" b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wmf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30.png"/><Relationship Id="rId4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3.png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3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14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49"/>
          <p:cNvGrpSpPr>
            <a:grpSpLocks/>
          </p:cNvGrpSpPr>
          <p:nvPr/>
        </p:nvGrpSpPr>
        <p:grpSpPr bwMode="auto">
          <a:xfrm>
            <a:off x="-312121" y="1366504"/>
            <a:ext cx="3848100" cy="1846262"/>
            <a:chOff x="0" y="1397000"/>
            <a:chExt cx="3848100" cy="1943100"/>
          </a:xfrm>
        </p:grpSpPr>
        <p:grpSp>
          <p:nvGrpSpPr>
            <p:cNvPr id="39" name="Groupe 47"/>
            <p:cNvGrpSpPr>
              <a:grpSpLocks/>
            </p:cNvGrpSpPr>
            <p:nvPr/>
          </p:nvGrpSpPr>
          <p:grpSpPr bwMode="auto">
            <a:xfrm>
              <a:off x="0" y="1397000"/>
              <a:ext cx="3848100" cy="1943100"/>
              <a:chOff x="0" y="1397000"/>
              <a:chExt cx="3848100" cy="1943100"/>
            </a:xfrm>
          </p:grpSpPr>
          <p:grpSp>
            <p:nvGrpSpPr>
              <p:cNvPr id="41" name="Groupe 45"/>
              <p:cNvGrpSpPr>
                <a:grpSpLocks/>
              </p:cNvGrpSpPr>
              <p:nvPr/>
            </p:nvGrpSpPr>
            <p:grpSpPr bwMode="auto">
              <a:xfrm>
                <a:off x="0" y="1397000"/>
                <a:ext cx="3729815" cy="1943100"/>
                <a:chOff x="0" y="1397000"/>
                <a:chExt cx="3729815" cy="1943100"/>
              </a:xfrm>
            </p:grpSpPr>
            <p:pic>
              <p:nvPicPr>
                <p:cNvPr id="4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6065" y="1550029"/>
                  <a:ext cx="333375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0" y="1397000"/>
                  <a:ext cx="2438400" cy="1943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98700" y="1510612"/>
                <a:ext cx="1549400" cy="775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374900" y="3022655"/>
              <a:ext cx="1435100" cy="304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31532" y="315320"/>
            <a:ext cx="5297213" cy="1393825"/>
          </a:xfrm>
          <a:noFill/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C12-15-004: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DVCS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and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SIDIS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with a longitudinally polarized deuterium target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122848" y="3001701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PAC44,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7/26/2016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1087" y="3515710"/>
            <a:ext cx="5983556" cy="3366039"/>
          </a:xfrm>
          <a:prstGeom prst="rect">
            <a:avLst/>
          </a:prstGeom>
          <a:noFill/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572" y="0"/>
            <a:ext cx="3736428" cy="36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3" descr="mock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0114" y="3499945"/>
            <a:ext cx="5049652" cy="3358055"/>
          </a:xfrm>
          <a:prstGeom prst="rect">
            <a:avLst/>
          </a:prstGeom>
        </p:spPr>
      </p:pic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299554" y="2363878"/>
            <a:ext cx="64008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  Silvia Niccolai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" y="0"/>
            <a:ext cx="8867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9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7339" y="2111320"/>
            <a:ext cx="6120204" cy="3442910"/>
          </a:xfrm>
          <a:prstGeom prst="rect">
            <a:avLst/>
          </a:prstGeom>
          <a:noFill/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4" cstate="print"/>
          <a:srcRect l="58035" t="48925" b="9933"/>
          <a:stretch>
            <a:fillRect/>
          </a:stretch>
        </p:blipFill>
        <p:spPr bwMode="auto">
          <a:xfrm>
            <a:off x="7522353" y="5945981"/>
            <a:ext cx="1542817" cy="78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0" y="-138012"/>
            <a:ext cx="8901953" cy="8382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Central Neutron Detector (CND)</a:t>
            </a:r>
          </a:p>
        </p:txBody>
      </p:sp>
      <p:sp>
        <p:nvSpPr>
          <p:cNvPr id="16" name="ZoneTexte 5"/>
          <p:cNvSpPr txBox="1">
            <a:spLocks noChangeArrowheads="1"/>
          </p:cNvSpPr>
          <p:nvPr/>
        </p:nvSpPr>
        <p:spPr bwMode="auto">
          <a:xfrm>
            <a:off x="902850" y="687185"/>
            <a:ext cx="7338349" cy="1323439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Main </a:t>
            </a:r>
            <a:r>
              <a:rPr lang="fr-FR" sz="1600" b="1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physics</a:t>
            </a:r>
            <a:r>
              <a:rPr lang="fr-FR" sz="1600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goal: </a:t>
            </a:r>
            <a:r>
              <a:rPr lang="fr-FR" sz="1600" b="1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detect</a:t>
            </a:r>
            <a:r>
              <a:rPr lang="fr-FR" sz="1600" b="1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the </a:t>
            </a:r>
            <a:r>
              <a:rPr lang="fr-FR" sz="1600" b="1" dirty="0" err="1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recoiling</a:t>
            </a:r>
            <a:r>
              <a:rPr lang="fr-FR" sz="1600" b="1" dirty="0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 neutron in </a:t>
            </a:r>
            <a:r>
              <a:rPr lang="fr-FR" sz="1600" b="1" dirty="0" err="1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nDVCS</a:t>
            </a:r>
            <a:r>
              <a:rPr lang="fr-FR" sz="1600" b="1" dirty="0">
                <a:solidFill>
                  <a:srgbClr val="FFFF00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endParaRPr lang="fr-FR" sz="1600" b="1" dirty="0" smtClean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err="1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Requirements</a:t>
            </a:r>
            <a:r>
              <a:rPr lang="fr-FR" sz="1600" dirty="0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/performances</a:t>
            </a:r>
            <a:r>
              <a:rPr lang="fr-FR" sz="1600" b="1" dirty="0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:</a:t>
            </a:r>
            <a:endParaRPr lang="fr-FR" sz="1600" b="1" dirty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good neutron/photon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separation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for 0.2&lt;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</a:t>
            </a:r>
            <a:r>
              <a:rPr lang="fr-FR" sz="1600" baseline="-250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n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&lt;1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GeV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/c → ~150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ps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time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resolution</a:t>
            </a:r>
            <a:endParaRPr lang="fr-FR" sz="1600" dirty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momentum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resolution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 </a:t>
            </a:r>
            <a:r>
              <a:rPr lang="fr-FR" sz="1600" dirty="0" err="1">
                <a:solidFill>
                  <a:prstClr val="black"/>
                </a:solidFill>
                <a:latin typeface="Symbol" charset="2"/>
                <a:cs typeface="Symbol" charset="2"/>
              </a:rPr>
              <a:t>d</a:t>
            </a:r>
            <a:r>
              <a:rPr lang="fr-FR" sz="1600" dirty="0" err="1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p</a:t>
            </a: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/p &lt; 10%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sz="1600" dirty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neutron </a:t>
            </a:r>
            <a:r>
              <a:rPr lang="fr-FR" sz="1600" dirty="0" err="1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detection</a:t>
            </a:r>
            <a:r>
              <a:rPr lang="fr-FR" sz="1600" dirty="0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efficiency</a:t>
            </a:r>
            <a:r>
              <a:rPr lang="fr-FR" sz="1600" dirty="0" smtClean="0">
                <a:solidFill>
                  <a:prstClr val="black"/>
                </a:solidFill>
                <a:latin typeface="Times New Roman" pitchFamily="-110" charset="0"/>
                <a:cs typeface="Times New Roman" pitchFamily="18" charset="0"/>
              </a:rPr>
              <a:t> ~10%</a:t>
            </a:r>
            <a:endParaRPr lang="fr-FR" sz="1600" dirty="0">
              <a:solidFill>
                <a:prstClr val="black"/>
              </a:solidFill>
              <a:latin typeface="Times New Roman" pitchFamily="-110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087782" y="2261955"/>
            <a:ext cx="3009918" cy="28315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Project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status</a:t>
            </a:r>
            <a:r>
              <a:rPr lang="fr-FR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Construction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completed</a:t>
            </a:r>
            <a:endParaRPr lang="fr-FR" sz="1600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Detector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shipped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JLab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June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2015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Cosmic</a:t>
            </a:r>
            <a:r>
              <a:rPr lang="fr-FR" sz="16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data </a:t>
            </a:r>
            <a:r>
              <a:rPr lang="fr-FR" sz="1600" dirty="0" err="1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analysis</a:t>
            </a:r>
            <a:r>
              <a:rPr lang="fr-FR" sz="16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: </a:t>
            </a:r>
            <a:endParaRPr lang="fr-FR" sz="1600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solidFill>
                  <a:srgbClr val="0000FF"/>
                </a:solidFill>
                <a:latin typeface="Symbol" pitchFamily="18" charset="2"/>
                <a:cs typeface="Times New Roman" pitchFamily="18" charset="0"/>
              </a:rPr>
              <a:t>s</a:t>
            </a:r>
            <a:r>
              <a:rPr lang="fr-FR" sz="1600" baseline="-250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t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~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150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ps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for all blocks,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confirmed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with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tests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at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JLab</a:t>
            </a:r>
            <a:endParaRPr lang="fr-FR" sz="1600" b="0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Readyness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Review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successfully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passed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June</a:t>
            </a:r>
            <a:endParaRPr lang="fr-FR" sz="1600" b="0" dirty="0" smtClean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→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CND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included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in CLAS12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baseline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-110" charset="0"/>
                <a:cs typeface="Times New Roman" pitchFamily="18" charset="0"/>
              </a:rPr>
              <a:t>equipment</a:t>
            </a:r>
            <a:endParaRPr lang="fr-FR" sz="1600" dirty="0">
              <a:solidFill>
                <a:srgbClr val="0000FF"/>
              </a:solidFill>
              <a:latin typeface="Times New Roman" pitchFamily="-110" charset="0"/>
              <a:cs typeface="Times New Roman" pitchFamily="18" charset="0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5733" y="5684677"/>
            <a:ext cx="7677836" cy="58477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Times New Roman" pitchFamily="-110" charset="0"/>
              </a:rPr>
              <a:t>CND design: </a:t>
            </a:r>
            <a:r>
              <a:rPr lang="en-US" sz="1600" b="1" dirty="0" err="1">
                <a:solidFill>
                  <a:srgbClr val="FF0000"/>
                </a:solidFill>
                <a:latin typeface="Times New Roman" pitchFamily="-110" charset="0"/>
              </a:rPr>
              <a:t>scintillator</a:t>
            </a:r>
            <a:r>
              <a:rPr lang="en-US" sz="1600" b="1" dirty="0">
                <a:solidFill>
                  <a:srgbClr val="FF0000"/>
                </a:solidFill>
                <a:latin typeface="Times New Roman" pitchFamily="-110" charset="0"/>
              </a:rPr>
              <a:t> barrel </a:t>
            </a:r>
            <a:r>
              <a:rPr lang="en-US" sz="1600" b="1" dirty="0" smtClean="0">
                <a:latin typeface="Times New Roman" pitchFamily="-110" charset="0"/>
              </a:rPr>
              <a:t>- 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-110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Times New Roman" pitchFamily="-110" charset="0"/>
              </a:rPr>
              <a:t>radial layers, 48 bars per layer coupled two-by-two downstream by a </a:t>
            </a:r>
            <a:r>
              <a:rPr lang="en-US" sz="1600" b="1" dirty="0">
                <a:solidFill>
                  <a:srgbClr val="FF0000"/>
                </a:solidFill>
                <a:latin typeface="Times New Roman" pitchFamily="-110" charset="0"/>
              </a:rPr>
              <a:t>“u-turn”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itchFamily="-110" charset="0"/>
              </a:rPr>
              <a:t>lightguide</a:t>
            </a:r>
            <a:r>
              <a:rPr lang="en-US" sz="1600" b="1" dirty="0" smtClean="0">
                <a:solidFill>
                  <a:srgbClr val="FF0000"/>
                </a:solidFill>
                <a:latin typeface="Times New Roman" pitchFamily="-110" charset="0"/>
              </a:rPr>
              <a:t>, </a:t>
            </a:r>
            <a:r>
              <a:rPr lang="en-US" sz="1600" b="1" dirty="0" smtClean="0">
                <a:latin typeface="Times New Roman" pitchFamily="-110" charset="0"/>
              </a:rPr>
              <a:t>144 long light guides with </a:t>
            </a:r>
            <a:r>
              <a:rPr lang="fr-FR" sz="1600" b="1" dirty="0" err="1" smtClean="0">
                <a:latin typeface="Times New Roman" pitchFamily="-110" charset="0"/>
              </a:rPr>
              <a:t>PMTs</a:t>
            </a:r>
            <a:r>
              <a:rPr lang="fr-FR" sz="1600" b="1" dirty="0" smtClean="0">
                <a:latin typeface="Times New Roman" pitchFamily="-110" charset="0"/>
              </a:rPr>
              <a:t> </a:t>
            </a:r>
            <a:r>
              <a:rPr lang="fr-FR" sz="1600" b="1" dirty="0" err="1" smtClean="0">
                <a:latin typeface="Times New Roman" pitchFamily="-110" charset="0"/>
              </a:rPr>
              <a:t>upstream</a:t>
            </a:r>
            <a:endParaRPr lang="en-US" sz="1600" b="1" dirty="0">
              <a:latin typeface="Times New Roman" pitchFamily="-11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373790" y="15751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tagger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43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073" y="2372429"/>
            <a:ext cx="4224271" cy="2585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0828" y="2388194"/>
            <a:ext cx="4235285" cy="258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225631" y="613423"/>
            <a:ext cx="75625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calorimeter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+ hodoscope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tracker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): polar angles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2.5° and 4°</a:t>
            </a: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→ Important for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-angle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photons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BH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dominates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smtClean="0">
                <a:latin typeface="Symbol" pitchFamily="18" charset="2"/>
                <a:cs typeface="Times New Roman" pitchFamily="18" charset="0"/>
              </a:rPr>
              <a:t>f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~ 0°-360°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GEMC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simulations on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rastered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including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background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design of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shielding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occupancy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(5%) in DC-R1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FT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for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subset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lower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curren</a:t>
            </a:r>
            <a:r>
              <a:rPr lang="fr-FR" sz="16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fr-FR" sz="16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13807" y="26957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FT</a:t>
            </a:r>
            <a:r>
              <a:rPr lang="fr-FR" dirty="0" smtClean="0">
                <a:solidFill>
                  <a:schemeClr val="bg1"/>
                </a:solidFill>
              </a:rPr>
              <a:t> OFF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78821" y="27649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FT</a:t>
            </a:r>
            <a:r>
              <a:rPr lang="fr-FR" dirty="0" smtClean="0">
                <a:solidFill>
                  <a:schemeClr val="bg1"/>
                </a:solidFill>
              </a:rPr>
              <a:t> 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16266" y="5153896"/>
            <a:ext cx="701185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Configuration change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Bob Miller)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 PAC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1 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calendar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move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SVT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solenoid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HTCC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upstream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remove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Moller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shielding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install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lead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shield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Moller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shield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outer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shielding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cone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nose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cone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move back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SVT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solenoid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HTCC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into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position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reinstall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recover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394324" y="15751"/>
            <a:ext cx="2529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CLAS12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RICH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4352" y="845472"/>
            <a:ext cx="4425069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Design goals: 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600" b="0" dirty="0" smtClean="0">
                <a:latin typeface="Times New Roman" pitchFamily="18" charset="0"/>
                <a:cs typeface="Times New Roman" pitchFamily="18" charset="0"/>
              </a:rPr>
              <a:t>π/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K/p identification from 3 up to 8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/c and 25°</a:t>
            </a:r>
          </a:p>
          <a:p>
            <a:pPr>
              <a:buFont typeface="Arial" pitchFamily="34" charset="0"/>
              <a:buChar char="•"/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600" b="0" dirty="0" smtClean="0">
                <a:latin typeface="Times New Roman" pitchFamily="18" charset="0"/>
                <a:cs typeface="Times New Roman" pitchFamily="18" charset="0"/>
              </a:rPr>
              <a:t>~4σ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pion-kaon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separation</a:t>
            </a:r>
          </a:p>
          <a:p>
            <a:pPr>
              <a:buFont typeface="Arial" pitchFamily="34" charset="0"/>
              <a:buChar char="•"/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pion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rejection factor ~ 1:500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cover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sectors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CLAS12,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replacing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LTCC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52279" y="2645628"/>
            <a:ext cx="719328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2010: Concept of Design and Technology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2011: Tests of components and small prototype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2012: Tests of large scale prototype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2013: June: RICH Technical Review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September: Project Review with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DOE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Start Construction Phase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2014: June: RICH Mechanical Review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2015: June: RICH Internal Review</a:t>
            </a: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October: Project Mid-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-‐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term Review 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DOE</a:t>
            </a:r>
            <a:endParaRPr lang="en-US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2016: June: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RICH Readiness Review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2017: September: </a:t>
            </a:r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Ready for Installation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8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4" y="2995044"/>
            <a:ext cx="3201243" cy="331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8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7746" y="763920"/>
            <a:ext cx="37052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63785" y="2363189"/>
            <a:ext cx="68995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virtual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Compton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the neutron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deuteron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508162" y="3930732"/>
            <a:ext cx="637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Biselli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(Fairfield U),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. Keith (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Niccolai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IPN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Orsay),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Pisano (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INFN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Frascati),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Sokhan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(Glasgow U)</a:t>
            </a:r>
            <a:endParaRPr lang="fr-FR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0"/>
          <p:cNvSpPr txBox="1">
            <a:spLocks noChangeArrowheads="1"/>
          </p:cNvSpPr>
          <p:nvPr/>
        </p:nvSpPr>
        <p:spPr bwMode="auto">
          <a:xfrm>
            <a:off x="1063625" y="-4326"/>
            <a:ext cx="723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 Virtual Compton Scattering and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1"/>
          <p:cNvGrpSpPr>
            <a:grpSpLocks noChangeAspect="1"/>
          </p:cNvGrpSpPr>
          <p:nvPr/>
        </p:nvGrpSpPr>
        <p:grpSpPr bwMode="auto">
          <a:xfrm rot="-2865258">
            <a:off x="1467644" y="889951"/>
            <a:ext cx="128587" cy="546100"/>
            <a:chOff x="1324" y="1002"/>
            <a:chExt cx="146" cy="462"/>
          </a:xfrm>
        </p:grpSpPr>
        <p:sp>
          <p:nvSpPr>
            <p:cNvPr id="2099" name="Freeform 42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43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4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5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6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7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48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Line 49"/>
          <p:cNvSpPr>
            <a:spLocks noChangeShapeType="1"/>
          </p:cNvSpPr>
          <p:nvPr/>
        </p:nvSpPr>
        <p:spPr bwMode="auto">
          <a:xfrm flipV="1">
            <a:off x="1477963" y="1336941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" name="Line 50"/>
          <p:cNvSpPr>
            <a:spLocks noChangeShapeType="1"/>
          </p:cNvSpPr>
          <p:nvPr/>
        </p:nvSpPr>
        <p:spPr bwMode="auto">
          <a:xfrm rot="18742695" flipV="1">
            <a:off x="2767013" y="1362123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51"/>
          <p:cNvSpPr>
            <a:spLocks noChangeShapeType="1"/>
          </p:cNvSpPr>
          <p:nvPr/>
        </p:nvSpPr>
        <p:spPr bwMode="auto">
          <a:xfrm rot="12777622" flipV="1">
            <a:off x="3529013" y="2248881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Freeform 52"/>
          <p:cNvSpPr>
            <a:spLocks/>
          </p:cNvSpPr>
          <p:nvPr/>
        </p:nvSpPr>
        <p:spPr bwMode="auto">
          <a:xfrm>
            <a:off x="415925" y="670300"/>
            <a:ext cx="1439863" cy="441325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53"/>
          <p:cNvSpPr txBox="1">
            <a:spLocks noChangeArrowheads="1"/>
          </p:cNvSpPr>
          <p:nvPr/>
        </p:nvSpPr>
        <p:spPr bwMode="auto">
          <a:xfrm>
            <a:off x="1568450" y="420299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e’</a:t>
            </a:r>
          </a:p>
        </p:txBody>
      </p:sp>
      <p:sp>
        <p:nvSpPr>
          <p:cNvPr id="2058" name="Line 54"/>
          <p:cNvSpPr>
            <a:spLocks noChangeShapeType="1"/>
          </p:cNvSpPr>
          <p:nvPr/>
        </p:nvSpPr>
        <p:spPr bwMode="auto">
          <a:xfrm flipV="1">
            <a:off x="487363" y="2221178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55"/>
          <p:cNvSpPr>
            <a:spLocks noChangeShapeType="1"/>
          </p:cNvSpPr>
          <p:nvPr/>
        </p:nvSpPr>
        <p:spPr bwMode="auto">
          <a:xfrm rot="12777622" flipV="1">
            <a:off x="3513138" y="2283806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85763" y="686066"/>
            <a:ext cx="3825875" cy="1800225"/>
            <a:chOff x="243" y="799"/>
            <a:chExt cx="2410" cy="1134"/>
          </a:xfrm>
        </p:grpSpPr>
        <p:sp>
          <p:nvSpPr>
            <p:cNvPr id="2068" name="Freeform 57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124910 h 48"/>
                <a:gd name="T2" fmla="*/ 1 w 1200"/>
                <a:gd name="T3" fmla="*/ 0 h 48"/>
                <a:gd name="T4" fmla="*/ 1 w 1200"/>
                <a:gd name="T5" fmla="*/ 124910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Text Box 58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2070" name="Line 59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0"/>
            <p:cNvGrpSpPr>
              <a:grpSpLocks/>
            </p:cNvGrpSpPr>
            <p:nvPr/>
          </p:nvGrpSpPr>
          <p:grpSpPr bwMode="auto">
            <a:xfrm>
              <a:off x="243" y="856"/>
              <a:ext cx="2410" cy="1077"/>
              <a:chOff x="100" y="798"/>
              <a:chExt cx="2410" cy="1077"/>
            </a:xfrm>
          </p:grpSpPr>
          <p:sp>
            <p:nvSpPr>
              <p:cNvPr id="2081" name="Text Box 61"/>
              <p:cNvSpPr txBox="1">
                <a:spLocks noChangeArrowheads="1"/>
              </p:cNvSpPr>
              <p:nvPr/>
            </p:nvSpPr>
            <p:spPr bwMode="auto">
              <a:xfrm>
                <a:off x="476" y="997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(Q</a:t>
                </a:r>
                <a:r>
                  <a:rPr lang="en-US" sz="1600" baseline="30000" dirty="0"/>
                  <a:t>2</a:t>
                </a:r>
                <a:r>
                  <a:rPr lang="en-US" sz="1600" dirty="0"/>
                  <a:t>)</a:t>
                </a:r>
              </a:p>
            </p:txBody>
          </p:sp>
          <p:sp>
            <p:nvSpPr>
              <p:cNvPr id="2082" name="Text Box 62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e</a:t>
                </a:r>
              </a:p>
            </p:txBody>
          </p:sp>
          <p:sp>
            <p:nvSpPr>
              <p:cNvPr id="2083" name="Text Box 63"/>
              <p:cNvSpPr txBox="1">
                <a:spLocks noChangeArrowheads="1"/>
              </p:cNvSpPr>
              <p:nvPr/>
            </p:nvSpPr>
            <p:spPr bwMode="auto">
              <a:xfrm>
                <a:off x="295" y="952"/>
                <a:ext cx="26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Symbol" pitchFamily="18" charset="2"/>
                  </a:rPr>
                  <a:t>g</a:t>
                </a:r>
                <a:r>
                  <a:rPr lang="en-US" sz="2000" dirty="0"/>
                  <a:t>*</a:t>
                </a:r>
              </a:p>
            </p:txBody>
          </p: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159" y="1253"/>
                <a:ext cx="2351" cy="622"/>
                <a:chOff x="159" y="1253"/>
                <a:chExt cx="2351" cy="622"/>
              </a:xfrm>
            </p:grpSpPr>
            <p:sp>
              <p:nvSpPr>
                <p:cNvPr id="20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x+ξ </a:t>
                  </a:r>
                </a:p>
              </p:txBody>
            </p:sp>
            <p:sp>
              <p:nvSpPr>
                <p:cNvPr id="208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x-ξ </a:t>
                  </a:r>
                </a:p>
              </p:txBody>
            </p:sp>
            <p:sp>
              <p:nvSpPr>
                <p:cNvPr id="2087" name="Line 67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Line 68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159" y="1442"/>
                  <a:ext cx="1967" cy="433"/>
                  <a:chOff x="159" y="1442"/>
                  <a:chExt cx="1967" cy="433"/>
                </a:xfrm>
              </p:grpSpPr>
              <p:grpSp>
                <p:nvGrpSpPr>
                  <p:cNvPr id="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448"/>
                    <a:ext cx="1967" cy="427"/>
                    <a:chOff x="241" y="694"/>
                    <a:chExt cx="1967" cy="427"/>
                  </a:xfrm>
                </p:grpSpPr>
                <p:grpSp>
                  <p:nvGrpSpPr>
                    <p:cNvPr id="8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694"/>
                      <a:ext cx="1967" cy="406"/>
                      <a:chOff x="241" y="694"/>
                      <a:chExt cx="1967" cy="406"/>
                    </a:xfrm>
                  </p:grpSpPr>
                  <p:grpSp>
                    <p:nvGrpSpPr>
                      <p:cNvPr id="9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694"/>
                        <a:ext cx="1536" cy="406"/>
                        <a:chOff x="672" y="694"/>
                        <a:chExt cx="1536" cy="406"/>
                      </a:xfrm>
                    </p:grpSpPr>
                    <p:sp>
                      <p:nvSpPr>
                        <p:cNvPr id="2096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1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097" name="Text Box 7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9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</a:t>
                          </a:r>
                          <a:r>
                            <a:rPr lang="en-US" b="1" dirty="0" err="1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x,ξ,t</a:t>
                          </a:r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)</a:t>
                          </a:r>
                        </a:p>
                      </p:txBody>
                    </p:sp>
                    <p:sp>
                      <p:nvSpPr>
                        <p:cNvPr id="2098" name="Text Box 7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694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2095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093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91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7" y="144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10" name="Group 79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2074" name="Freeform 80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81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82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83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84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85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86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3" name="Text Box 87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2061" name="Text Box 88"/>
          <p:cNvSpPr txBox="1">
            <a:spLocks noChangeArrowheads="1"/>
          </p:cNvSpPr>
          <p:nvPr/>
        </p:nvSpPr>
        <p:spPr bwMode="auto">
          <a:xfrm>
            <a:off x="-46038" y="2412721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N(p)</a:t>
            </a:r>
          </a:p>
        </p:txBody>
      </p:sp>
      <p:sp>
        <p:nvSpPr>
          <p:cNvPr id="2062" name="Text Box 89"/>
          <p:cNvSpPr txBox="1">
            <a:spLocks noChangeArrowheads="1"/>
          </p:cNvSpPr>
          <p:nvPr/>
        </p:nvSpPr>
        <p:spPr bwMode="auto">
          <a:xfrm>
            <a:off x="3881438" y="2404783"/>
            <a:ext cx="7096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N(p’)</a:t>
            </a:r>
          </a:p>
        </p:txBody>
      </p:sp>
      <p:sp>
        <p:nvSpPr>
          <p:cNvPr id="2067" name="ZoneTexte 116"/>
          <p:cNvSpPr txBox="1">
            <a:spLocks noChangeArrowheads="1"/>
          </p:cNvSpPr>
          <p:nvPr/>
        </p:nvSpPr>
        <p:spPr bwMode="auto">
          <a:xfrm>
            <a:off x="2827219" y="1349326"/>
            <a:ext cx="973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i="1" dirty="0" err="1"/>
              <a:t>factorization</a:t>
            </a:r>
            <a:endParaRPr lang="en-US" sz="1200" i="1" dirty="0"/>
          </a:p>
        </p:txBody>
      </p:sp>
      <p:graphicFrame>
        <p:nvGraphicFramePr>
          <p:cNvPr id="256004" name="Object 2"/>
          <p:cNvGraphicFramePr>
            <a:graphicFrameLocks noChangeAspect="1"/>
          </p:cNvGraphicFramePr>
          <p:nvPr/>
        </p:nvGraphicFramePr>
        <p:xfrm>
          <a:off x="4213443" y="726856"/>
          <a:ext cx="4899025" cy="723900"/>
        </p:xfrm>
        <a:graphic>
          <a:graphicData uri="http://schemas.openxmlformats.org/presentationml/2006/ole">
            <p:oleObj spid="_x0000_s377858" name="Équation" r:id="rId4" imgW="3174219" imgH="469601" progId="Equation.3">
              <p:embed/>
            </p:oleObj>
          </a:graphicData>
        </a:graphic>
      </p:graphicFrame>
      <p:graphicFrame>
        <p:nvGraphicFramePr>
          <p:cNvPr id="256005" name="Object 30"/>
          <p:cNvGraphicFramePr>
            <a:graphicFrameLocks noChangeAspect="1"/>
          </p:cNvGraphicFramePr>
          <p:nvPr/>
        </p:nvGraphicFramePr>
        <p:xfrm>
          <a:off x="4254500" y="1533136"/>
          <a:ext cx="4619625" cy="642937"/>
        </p:xfrm>
        <a:graphic>
          <a:graphicData uri="http://schemas.openxmlformats.org/presentationml/2006/ole">
            <p:oleObj spid="_x0000_s377859" name="Équation" r:id="rId5" imgW="3479019" imgH="482278" progId="Equation.3">
              <p:embed/>
            </p:oleObj>
          </a:graphicData>
        </a:graphic>
      </p:graphicFrame>
      <p:graphicFrame>
        <p:nvGraphicFramePr>
          <p:cNvPr id="256006" name="Object 3"/>
          <p:cNvGraphicFramePr>
            <a:graphicFrameLocks noChangeAspect="1"/>
          </p:cNvGraphicFramePr>
          <p:nvPr/>
        </p:nvGraphicFramePr>
        <p:xfrm>
          <a:off x="4914946" y="2254240"/>
          <a:ext cx="3611563" cy="393700"/>
        </p:xfrm>
        <a:graphic>
          <a:graphicData uri="http://schemas.openxmlformats.org/presentationml/2006/ole">
            <p:oleObj spid="_x0000_s377860" name="Équation" r:id="rId6" imgW="2311078" imgH="254092" progId="Equation.3">
              <p:embed/>
            </p:oleObj>
          </a:graphicData>
        </a:graphic>
      </p:graphicFrame>
      <p:sp>
        <p:nvSpPr>
          <p:cNvPr id="73" name="Ellipse 96"/>
          <p:cNvSpPr>
            <a:spLocks noChangeArrowheads="1"/>
          </p:cNvSpPr>
          <p:nvPr/>
        </p:nvSpPr>
        <p:spPr bwMode="auto">
          <a:xfrm>
            <a:off x="5169545" y="706846"/>
            <a:ext cx="1744663" cy="776287"/>
          </a:xfrm>
          <a:prstGeom prst="ellipse">
            <a:avLst/>
          </a:prstGeom>
          <a:noFill/>
          <a:ln w="28575" algn="ctr">
            <a:solidFill>
              <a:srgbClr val="FF3399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Ellipse 97"/>
          <p:cNvSpPr>
            <a:spLocks noChangeArrowheads="1"/>
          </p:cNvSpPr>
          <p:nvPr/>
        </p:nvSpPr>
        <p:spPr bwMode="auto">
          <a:xfrm>
            <a:off x="7120642" y="667597"/>
            <a:ext cx="1744663" cy="776288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7085507" y="4445000"/>
            <a:ext cx="16289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457200" y="3962400"/>
            <a:ext cx="4114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smtClean="0">
              <a:solidFill>
                <a:srgbClr val="000000"/>
              </a:solidFill>
            </a:endParaRPr>
          </a:p>
        </p:txBody>
      </p:sp>
      <p:sp>
        <p:nvSpPr>
          <p:cNvPr id="77" name="Text Box 12"/>
          <p:cNvSpPr txBox="1">
            <a:spLocks noChangeArrowheads="1"/>
          </p:cNvSpPr>
          <p:nvPr/>
        </p:nvSpPr>
        <p:spPr bwMode="auto">
          <a:xfrm>
            <a:off x="7747892" y="6172802"/>
            <a:ext cx="15632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 dirty="0" smtClean="0">
                <a:solidFill>
                  <a:srgbClr val="000000"/>
                </a:solidFill>
                <a:latin typeface="Symbol" pitchFamily="18" charset="2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/(2-x</a:t>
            </a:r>
            <a:r>
              <a:rPr lang="en-US" baseline="-25000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)    </a:t>
            </a:r>
          </a:p>
          <a:p>
            <a:pPr>
              <a:buFont typeface="Symbol" pitchFamily="18" charset="2"/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k=-t/4M</a:t>
            </a:r>
            <a:r>
              <a:rPr lang="en-US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83"/>
          <p:cNvGrpSpPr>
            <a:grpSpLocks/>
          </p:cNvGrpSpPr>
          <p:nvPr/>
        </p:nvGrpSpPr>
        <p:grpSpPr bwMode="auto">
          <a:xfrm>
            <a:off x="125460" y="3928191"/>
            <a:ext cx="8648700" cy="846137"/>
            <a:chOff x="320" y="1528"/>
            <a:chExt cx="5448" cy="533"/>
          </a:xfrm>
        </p:grpSpPr>
        <p:sp>
          <p:nvSpPr>
            <p:cNvPr id="79" name="Text Box 6"/>
            <p:cNvSpPr txBox="1">
              <a:spLocks noChangeArrowheads="1"/>
            </p:cNvSpPr>
            <p:nvPr/>
          </p:nvSpPr>
          <p:spPr bwMode="auto">
            <a:xfrm>
              <a:off x="336" y="1613"/>
              <a:ext cx="24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Unpolarized beam,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56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Ds</a:t>
              </a:r>
              <a:r>
                <a:rPr lang="en-US" baseline="-25000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UL</a:t>
              </a:r>
              <a:r>
                <a:rPr lang="en-US" baseline="-25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dirty="0" err="1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dirty="0" err="1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dirty="0" err="1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dirty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 </a:t>
              </a:r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) –</a:t>
              </a:r>
              <a:r>
                <a:rPr lang="en-US" b="0" dirty="0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x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solidFill>
                    <a:srgbClr val="000000"/>
                  </a:solidFill>
                  <a:latin typeface="Monotype Corsiva" pitchFamily="66" charset="0"/>
                </a:rPr>
                <a:t>+…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dirty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1468" y="1718"/>
              <a:ext cx="1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b="0" dirty="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82" name="Text Box 17"/>
            <p:cNvSpPr txBox="1">
              <a:spLocks noChangeArrowheads="1"/>
            </p:cNvSpPr>
            <p:nvPr/>
          </p:nvSpPr>
          <p:spPr bwMode="auto">
            <a:xfrm>
              <a:off x="4689" y="1629"/>
              <a:ext cx="107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83" name="Rectangle 18"/>
            <p:cNvSpPr>
              <a:spLocks noChangeArrowheads="1"/>
            </p:cNvSpPr>
            <p:nvPr/>
          </p:nvSpPr>
          <p:spPr bwMode="auto">
            <a:xfrm>
              <a:off x="5407" y="152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84" name="AutoShape 52"/>
            <p:cNvSpPr>
              <a:spLocks noChangeArrowheads="1"/>
            </p:cNvSpPr>
            <p:nvPr/>
          </p:nvSpPr>
          <p:spPr bwMode="auto">
            <a:xfrm>
              <a:off x="3943" y="1820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82"/>
          <p:cNvGrpSpPr>
            <a:grpSpLocks/>
          </p:cNvGrpSpPr>
          <p:nvPr/>
        </p:nvGrpSpPr>
        <p:grpSpPr bwMode="auto">
          <a:xfrm>
            <a:off x="130223" y="2950291"/>
            <a:ext cx="7408863" cy="854075"/>
            <a:chOff x="246" y="871"/>
            <a:chExt cx="4667" cy="538"/>
          </a:xfrm>
        </p:grpSpPr>
        <p:sp>
          <p:nvSpPr>
            <p:cNvPr id="86" name="Text Box 3"/>
            <p:cNvSpPr txBox="1">
              <a:spLocks noChangeArrowheads="1"/>
            </p:cNvSpPr>
            <p:nvPr/>
          </p:nvSpPr>
          <p:spPr bwMode="auto">
            <a:xfrm>
              <a:off x="246" y="1176"/>
              <a:ext cx="261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Ds</a:t>
              </a:r>
              <a:r>
                <a:rPr lang="en-US" baseline="-25000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LU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dirty="0" err="1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dirty="0" err="1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dirty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009999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 </a:t>
              </a:r>
              <a:r>
                <a:rPr lang="en-US" b="0" dirty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-kF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dirty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87" name="Rectangle 4"/>
            <p:cNvSpPr>
              <a:spLocks noChangeArrowheads="1"/>
            </p:cNvSpPr>
            <p:nvPr/>
          </p:nvSpPr>
          <p:spPr bwMode="auto">
            <a:xfrm>
              <a:off x="2201" y="1069"/>
              <a:ext cx="1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b="0" dirty="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259" y="937"/>
              <a:ext cx="2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unpolarized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89" name="AutoShape 51"/>
            <p:cNvSpPr>
              <a:spLocks noChangeArrowheads="1"/>
            </p:cNvSpPr>
            <p:nvPr/>
          </p:nvSpPr>
          <p:spPr bwMode="auto">
            <a:xfrm>
              <a:off x="2913" y="1201"/>
              <a:ext cx="681" cy="198"/>
            </a:xfrm>
            <a:prstGeom prst="rightArrow">
              <a:avLst>
                <a:gd name="adj1" fmla="val 50000"/>
                <a:gd name="adj2" fmla="val 8598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FF00"/>
                </a:solidFill>
              </a:endParaRPr>
            </a:p>
          </p:txBody>
        </p:sp>
        <p:sp>
          <p:nvSpPr>
            <p:cNvPr id="90" name="Text Box 70"/>
            <p:cNvSpPr txBox="1">
              <a:spLocks noChangeArrowheads="1"/>
            </p:cNvSpPr>
            <p:nvPr/>
          </p:nvSpPr>
          <p:spPr bwMode="auto">
            <a:xfrm>
              <a:off x="3593" y="955"/>
              <a:ext cx="13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400" b="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err="1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400" b="0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91" name="Rectangle 71"/>
            <p:cNvSpPr>
              <a:spLocks noChangeArrowheads="1"/>
            </p:cNvSpPr>
            <p:nvPr/>
          </p:nvSpPr>
          <p:spPr bwMode="auto">
            <a:xfrm>
              <a:off x="4589" y="871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dirty="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</p:grpSp>
      <p:grpSp>
        <p:nvGrpSpPr>
          <p:cNvPr id="13" name="Group 83"/>
          <p:cNvGrpSpPr>
            <a:grpSpLocks/>
          </p:cNvGrpSpPr>
          <p:nvPr/>
        </p:nvGrpSpPr>
        <p:grpSpPr bwMode="auto">
          <a:xfrm>
            <a:off x="163560" y="4925141"/>
            <a:ext cx="8385175" cy="869950"/>
            <a:chOff x="320" y="1513"/>
            <a:chExt cx="5282" cy="548"/>
          </a:xfrm>
        </p:grpSpPr>
        <p:sp>
          <p:nvSpPr>
            <p:cNvPr id="93" name="Text Box 6"/>
            <p:cNvSpPr txBox="1">
              <a:spLocks noChangeArrowheads="1"/>
            </p:cNvSpPr>
            <p:nvPr/>
          </p:nvSpPr>
          <p:spPr bwMode="auto">
            <a:xfrm>
              <a:off x="331" y="1613"/>
              <a:ext cx="22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94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35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Ds</a:t>
              </a:r>
              <a:r>
                <a:rPr lang="en-US" baseline="-25000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LL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~ </a:t>
              </a:r>
              <a:r>
                <a:rPr lang="en-US" b="0" dirty="0" smtClean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r>
                <a:rPr lang="en-US" b="0" dirty="0" err="1" smtClean="0">
                  <a:solidFill>
                    <a:srgbClr val="FF0000"/>
                  </a:solidFill>
                  <a:latin typeface="Times New Roman" pitchFamily="18" charset="0"/>
                </a:rPr>
                <a:t>A+B</a:t>
              </a:r>
              <a:r>
                <a:rPr lang="en-US" b="0" dirty="0" err="1" smtClean="0">
                  <a:solidFill>
                    <a:srgbClr val="FF3300"/>
                  </a:solidFill>
                  <a:latin typeface="Times New Roman" pitchFamily="18" charset="0"/>
                </a:rPr>
                <a:t>cos</a:t>
              </a:r>
              <a:r>
                <a:rPr lang="en-US" b="0" dirty="0" err="1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b="0" dirty="0" smtClean="0">
                  <a:solidFill>
                    <a:srgbClr val="FF3300"/>
                  </a:solidFill>
                  <a:latin typeface="Symbol" pitchFamily="18" charset="2"/>
                </a:rPr>
                <a:t>)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Re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dirty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dirty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+ </a:t>
              </a:r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dirty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)…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dirty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95" name="Rectangle 9"/>
            <p:cNvSpPr>
              <a:spLocks noChangeArrowheads="1"/>
            </p:cNvSpPr>
            <p:nvPr/>
          </p:nvSpPr>
          <p:spPr bwMode="auto">
            <a:xfrm>
              <a:off x="1870" y="1719"/>
              <a:ext cx="1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b="0" dirty="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96" name="Text Box 17"/>
            <p:cNvSpPr txBox="1">
              <a:spLocks noChangeArrowheads="1"/>
            </p:cNvSpPr>
            <p:nvPr/>
          </p:nvSpPr>
          <p:spPr bwMode="auto">
            <a:xfrm>
              <a:off x="3435" y="1629"/>
              <a:ext cx="21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     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Re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97" name="Rectangle 18"/>
            <p:cNvSpPr>
              <a:spLocks noChangeArrowheads="1"/>
            </p:cNvSpPr>
            <p:nvPr/>
          </p:nvSpPr>
          <p:spPr bwMode="auto">
            <a:xfrm>
              <a:off x="5214" y="1513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98" name="AutoShape 52"/>
            <p:cNvSpPr>
              <a:spLocks noChangeArrowheads="1"/>
            </p:cNvSpPr>
            <p:nvPr/>
          </p:nvSpPr>
          <p:spPr bwMode="auto">
            <a:xfrm>
              <a:off x="3795" y="1828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fr-FR" smtClean="0">
                  <a:solidFill>
                    <a:srgbClr val="000000"/>
                  </a:solidFill>
                </a:rPr>
                <a:t>         </a:t>
              </a:r>
            </a:p>
          </p:txBody>
        </p:sp>
      </p:grpSp>
      <p:sp>
        <p:nvSpPr>
          <p:cNvPr id="99" name="Text Box 70"/>
          <p:cNvSpPr txBox="1">
            <a:spLocks noChangeArrowheads="1"/>
          </p:cNvSpPr>
          <p:nvPr/>
        </p:nvSpPr>
        <p:spPr bwMode="auto">
          <a:xfrm>
            <a:off x="5453829" y="3490477"/>
            <a:ext cx="20938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80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100" name="ZoneTexte 56"/>
          <p:cNvSpPr txBox="1">
            <a:spLocks noChangeArrowheads="1"/>
          </p:cNvSpPr>
          <p:nvPr/>
        </p:nvSpPr>
        <p:spPr bwMode="auto">
          <a:xfrm>
            <a:off x="8048168" y="3184370"/>
            <a:ext cx="100123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  <a:endParaRPr lang="fr-FR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</a:p>
        </p:txBody>
      </p:sp>
      <p:sp>
        <p:nvSpPr>
          <p:cNvPr id="101" name="Rectangle 9"/>
          <p:cNvSpPr>
            <a:spLocks noChangeArrowheads="1"/>
          </p:cNvSpPr>
          <p:nvPr/>
        </p:nvSpPr>
        <p:spPr bwMode="auto">
          <a:xfrm>
            <a:off x="4795449" y="4220291"/>
            <a:ext cx="166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</a:rPr>
              <a:t>~</a:t>
            </a:r>
            <a:endParaRPr lang="en-US" sz="2400" b="0" dirty="0" smtClean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102" name="Text Box 17"/>
          <p:cNvSpPr txBox="1">
            <a:spLocks noChangeArrowheads="1"/>
          </p:cNvSpPr>
          <p:nvPr/>
        </p:nvSpPr>
        <p:spPr bwMode="auto">
          <a:xfrm>
            <a:off x="6788402" y="5476439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FF0000"/>
                </a:solidFill>
                <a:latin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103" name="Text Box 17"/>
          <p:cNvSpPr txBox="1">
            <a:spLocks noChangeArrowheads="1"/>
          </p:cNvSpPr>
          <p:nvPr/>
        </p:nvSpPr>
        <p:spPr bwMode="auto">
          <a:xfrm>
            <a:off x="5789613" y="6346825"/>
            <a:ext cx="1182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104" name="Rectangle 71"/>
          <p:cNvSpPr>
            <a:spLocks noChangeArrowheads="1"/>
          </p:cNvSpPr>
          <p:nvPr/>
        </p:nvSpPr>
        <p:spPr bwMode="auto">
          <a:xfrm>
            <a:off x="7010121" y="3325486"/>
            <a:ext cx="1841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 smtClean="0">
              <a:solidFill>
                <a:srgbClr val="FF0000"/>
              </a:solidFill>
              <a:latin typeface="Tahoma" pitchFamily="34" charset="0"/>
            </a:endParaRPr>
          </a:p>
        </p:txBody>
      </p:sp>
      <p:grpSp>
        <p:nvGrpSpPr>
          <p:cNvPr id="14" name="Group 84"/>
          <p:cNvGrpSpPr>
            <a:grpSpLocks/>
          </p:cNvGrpSpPr>
          <p:nvPr/>
        </p:nvGrpSpPr>
        <p:grpSpPr bwMode="auto">
          <a:xfrm>
            <a:off x="171498" y="5911850"/>
            <a:ext cx="7154862" cy="728663"/>
            <a:chOff x="344" y="2126"/>
            <a:chExt cx="4507" cy="459"/>
          </a:xfrm>
        </p:grpSpPr>
        <p:sp>
          <p:nvSpPr>
            <p:cNvPr id="106" name="Text Box 76"/>
            <p:cNvSpPr txBox="1">
              <a:spLocks noChangeArrowheads="1"/>
            </p:cNvSpPr>
            <p:nvPr/>
          </p:nvSpPr>
          <p:spPr bwMode="auto">
            <a:xfrm>
              <a:off x="363" y="2126"/>
              <a:ext cx="23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Unpolarized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beam,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transverse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107" name="Text Box 77"/>
            <p:cNvSpPr txBox="1">
              <a:spLocks noChangeArrowheads="1"/>
            </p:cNvSpPr>
            <p:nvPr/>
          </p:nvSpPr>
          <p:spPr bwMode="auto">
            <a:xfrm>
              <a:off x="344" y="2352"/>
              <a:ext cx="276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Symbol" pitchFamily="18" charset="2"/>
                </a:rPr>
                <a:t>Ds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</a:rPr>
                <a:t>UT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0000"/>
                  </a:solidFill>
                  <a:latin typeface="Times New Roman" pitchFamily="18" charset="0"/>
                </a:rPr>
                <a:t>cos</a:t>
              </a:r>
              <a:r>
                <a:rPr lang="en-US" b="0" smtClean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-f)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{k(F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– 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 +… 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08" name="Text Box 78"/>
            <p:cNvSpPr txBox="1">
              <a:spLocks noChangeArrowheads="1"/>
            </p:cNvSpPr>
            <p:nvPr/>
          </p:nvSpPr>
          <p:spPr bwMode="auto">
            <a:xfrm>
              <a:off x="3382" y="2164"/>
              <a:ext cx="1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109" name="AutoShape 79"/>
            <p:cNvSpPr>
              <a:spLocks noChangeArrowheads="1"/>
            </p:cNvSpPr>
            <p:nvPr/>
          </p:nvSpPr>
          <p:spPr bwMode="auto">
            <a:xfrm>
              <a:off x="3116" y="2355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0" name="Rectangle 71"/>
          <p:cNvSpPr>
            <a:spLocks noChangeArrowheads="1"/>
          </p:cNvSpPr>
          <p:nvPr/>
        </p:nvSpPr>
        <p:spPr bwMode="auto">
          <a:xfrm>
            <a:off x="6530750" y="3354936"/>
            <a:ext cx="1841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 smtClean="0">
              <a:solidFill>
                <a:srgbClr val="FF0000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ZoneTexte 7"/>
          <p:cNvSpPr txBox="1">
            <a:spLocks noChangeArrowheads="1"/>
          </p:cNvSpPr>
          <p:nvPr/>
        </p:nvSpPr>
        <p:spPr bwMode="auto">
          <a:xfrm>
            <a:off x="176212" y="-12941"/>
            <a:ext cx="39543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What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we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learned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from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CLAS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pDVCS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</a:rPr>
              <a:t>asymmetries</a:t>
            </a:r>
            <a:endParaRPr lang="fr-FR" sz="2400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2" name="Groupe 15"/>
          <p:cNvGrpSpPr>
            <a:grpSpLocks/>
          </p:cNvGrpSpPr>
          <p:nvPr/>
        </p:nvGrpSpPr>
        <p:grpSpPr bwMode="auto">
          <a:xfrm>
            <a:off x="4171685" y="0"/>
            <a:ext cx="5033962" cy="6858000"/>
            <a:chOff x="3903259" y="0"/>
            <a:chExt cx="5034366" cy="6858000"/>
          </a:xfrm>
        </p:grpSpPr>
        <p:pic>
          <p:nvPicPr>
            <p:cNvPr id="111630" name="Picture 2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13200" y="82550"/>
              <a:ext cx="4856163" cy="6775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31" name="Rectangle 13"/>
            <p:cNvSpPr>
              <a:spLocks noChangeArrowheads="1"/>
            </p:cNvSpPr>
            <p:nvPr/>
          </p:nvSpPr>
          <p:spPr bwMode="auto">
            <a:xfrm>
              <a:off x="3903259" y="0"/>
              <a:ext cx="136478" cy="68580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632" name="ZoneTexte 27"/>
            <p:cNvSpPr txBox="1">
              <a:spLocks noChangeArrowheads="1"/>
            </p:cNvSpPr>
            <p:nvPr/>
          </p:nvSpPr>
          <p:spPr bwMode="auto">
            <a:xfrm>
              <a:off x="6523038" y="6156325"/>
              <a:ext cx="241458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[12] CLAS BSA (Girod </a:t>
              </a:r>
              <a:r>
                <a:rPr lang="fr-FR" sz="1400" i="1">
                  <a:solidFill>
                    <a:srgbClr val="000000"/>
                  </a:solidFill>
                  <a:latin typeface="Times New Roman" pitchFamily="18" charset="0"/>
                </a:rPr>
                <a:t>et al.</a:t>
              </a:r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  <a:p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[14] CLAS TSA (Chen </a:t>
              </a:r>
              <a:r>
                <a:rPr lang="fr-FR" sz="1400" i="1">
                  <a:solidFill>
                    <a:srgbClr val="000000"/>
                  </a:solidFill>
                  <a:latin typeface="Times New Roman" pitchFamily="18" charset="0"/>
                </a:rPr>
                <a:t>et al.</a:t>
              </a:r>
              <a:r>
                <a:rPr lang="fr-FR" sz="14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sz="1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1620" name="ZoneTexte 9"/>
          <p:cNvSpPr txBox="1">
            <a:spLocks noChangeArrowheads="1"/>
          </p:cNvSpPr>
          <p:nvPr/>
        </p:nvSpPr>
        <p:spPr bwMode="auto">
          <a:xfrm>
            <a:off x="-225693" y="915933"/>
            <a:ext cx="481894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Extraction of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CFFs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from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i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of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CLAS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data (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TSA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BSA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DSA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– eg1dvcs)</a:t>
            </a:r>
          </a:p>
          <a:p>
            <a:pPr algn="ctr"/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CFFs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fitting</a:t>
            </a:r>
            <a:r>
              <a:rPr lang="fr-FR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fr-FR" i="1" dirty="0">
                <a:solidFill>
                  <a:srgbClr val="000000"/>
                </a:solidFill>
                <a:latin typeface="Times New Roman" pitchFamily="18" charset="0"/>
              </a:rPr>
              <a:t>code by M. </a:t>
            </a:r>
            <a:r>
              <a:rPr lang="fr-FR" i="1" dirty="0" err="1" smtClean="0">
                <a:solidFill>
                  <a:srgbClr val="000000"/>
                </a:solidFill>
                <a:latin typeface="Times New Roman" pitchFamily="18" charset="0"/>
              </a:rPr>
              <a:t>Guidal</a:t>
            </a:r>
            <a:endParaRPr lang="fr-FR" i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lvl="0"/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      M. </a:t>
            </a:r>
            <a:r>
              <a:rPr lang="en-US" sz="1600" i="1" dirty="0" err="1" smtClean="0">
                <a:solidFill>
                  <a:srgbClr val="000000"/>
                </a:solidFill>
                <a:latin typeface="Times New Roman" pitchFamily="18" charset="0"/>
              </a:rPr>
              <a:t>Guidal</a:t>
            </a:r>
            <a:r>
              <a:rPr lang="en-US" sz="1600" i="1" dirty="0" smtClean="0">
                <a:solidFill>
                  <a:srgbClr val="000000"/>
                </a:solidFill>
                <a:latin typeface="Times New Roman" pitchFamily="18" charset="0"/>
              </a:rPr>
              <a:t>, Eur. Phys. J. A 37 (2008) 319, etc…</a:t>
            </a:r>
          </a:p>
        </p:txBody>
      </p:sp>
      <p:grpSp>
        <p:nvGrpSpPr>
          <p:cNvPr id="3" name="Groupe 15"/>
          <p:cNvGrpSpPr>
            <a:grpSpLocks/>
          </p:cNvGrpSpPr>
          <p:nvPr/>
        </p:nvGrpSpPr>
        <p:grpSpPr bwMode="auto">
          <a:xfrm>
            <a:off x="329475" y="2298294"/>
            <a:ext cx="3371188" cy="2308324"/>
            <a:chOff x="368300" y="1872865"/>
            <a:chExt cx="3073400" cy="2308324"/>
          </a:xfrm>
        </p:grpSpPr>
        <p:sp>
          <p:nvSpPr>
            <p:cNvPr id="111628" name="ZoneTexte 31"/>
            <p:cNvSpPr txBox="1">
              <a:spLocks noChangeArrowheads="1"/>
            </p:cNvSpPr>
            <p:nvPr/>
          </p:nvSpPr>
          <p:spPr bwMode="auto">
            <a:xfrm>
              <a:off x="368300" y="1872865"/>
              <a:ext cx="3073400" cy="230832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0000"/>
                  </a:solidFill>
                  <a:latin typeface="Times New Roman" pitchFamily="18" charset="0"/>
                </a:rPr>
                <a:t>PROTON TOMOGRAPHY: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sz="16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sz="1600" dirty="0" err="1" smtClean="0">
                  <a:solidFill>
                    <a:srgbClr val="000000"/>
                  </a:solidFill>
                  <a:latin typeface="Monotype Corsiva" pitchFamily="66" charset="0"/>
                </a:rPr>
                <a:t>H</a:t>
              </a:r>
              <a:r>
                <a:rPr lang="en-US" sz="1600" dirty="0" smtClean="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has steeper t-slope than </a:t>
              </a:r>
              <a:r>
                <a:rPr lang="en-US" sz="1600" i="1" dirty="0" err="1">
                  <a:solidFill>
                    <a:srgbClr val="FF0000"/>
                  </a:solidFill>
                  <a:latin typeface="Times New Roman" pitchFamily="18" charset="0"/>
                </a:rPr>
                <a:t>Im</a:t>
              </a:r>
              <a:r>
                <a:rPr lang="en-US" sz="1600" dirty="0" err="1">
                  <a:solidFill>
                    <a:srgbClr val="FF0000"/>
                  </a:solidFill>
                  <a:latin typeface="Monotype Corsiva" pitchFamily="66" charset="0"/>
                </a:rPr>
                <a:t>H</a:t>
              </a:r>
              <a:r>
                <a:rPr lang="en-US" sz="1600" dirty="0">
                  <a:solidFill>
                    <a:srgbClr val="0000FF"/>
                  </a:solidFill>
                  <a:latin typeface="Monotype Corsiva" pitchFamily="66" charset="0"/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: </a:t>
              </a:r>
              <a:r>
                <a:rPr lang="en-US" sz="1600" dirty="0" smtClean="0">
                  <a:solidFill>
                    <a:srgbClr val="0000FF"/>
                  </a:solidFill>
                  <a:latin typeface="Times New Roman" pitchFamily="18" charset="0"/>
                </a:rPr>
                <a:t>axial </a:t>
              </a:r>
              <a:r>
                <a:rPr lang="en-US" sz="1600" dirty="0">
                  <a:solidFill>
                    <a:srgbClr val="0000FF"/>
                  </a:solidFill>
                  <a:latin typeface="Times New Roman" pitchFamily="18" charset="0"/>
                </a:rPr>
                <a:t>charge more “concentrated” than the </a:t>
              </a:r>
              <a:r>
                <a:rPr lang="en-US" sz="1600" dirty="0" smtClean="0">
                  <a:solidFill>
                    <a:srgbClr val="0000FF"/>
                  </a:solidFill>
                  <a:latin typeface="Times New Roman" pitchFamily="18" charset="0"/>
                </a:rPr>
                <a:t>electric charge</a:t>
              </a:r>
            </a:p>
            <a:p>
              <a:pPr algn="ctr">
                <a:buFont typeface="Arial" pitchFamily="34" charset="0"/>
                <a:buChar char="•"/>
              </a:pPr>
              <a:endParaRPr lang="en-US" sz="1600" dirty="0" smtClean="0">
                <a:solidFill>
                  <a:srgbClr val="0000FF"/>
                </a:solidFill>
                <a:latin typeface="Times New Roman" pitchFamily="18" charset="0"/>
              </a:endParaRPr>
            </a:p>
            <a:p>
              <a:pPr lvl="0" algn="ctr">
                <a:buFont typeface="Arial" pitchFamily="34" charset="0"/>
                <a:buChar char="•"/>
              </a:pPr>
              <a:r>
                <a:rPr lang="fr-FR" sz="1600" i="1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i="1" dirty="0" err="1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Im</a:t>
              </a:r>
              <a:r>
                <a:rPr lang="fr-FR" sz="1600" dirty="0" err="1" smtClean="0">
                  <a:solidFill>
                    <a:srgbClr val="000000"/>
                  </a:solidFill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1600" dirty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flatter  t-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slope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high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fr-FR" sz="1600" baseline="-250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: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faster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quarks (valence)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the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core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of the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nucleon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slower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quarks (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sea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)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at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its</a:t>
              </a:r>
              <a:r>
                <a:rPr lang="fr-FR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fr-FR" sz="1600" dirty="0" err="1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perifery</a:t>
              </a:r>
              <a:endPara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1629" name="ZoneTexte 10"/>
            <p:cNvSpPr txBox="1">
              <a:spLocks noChangeArrowheads="1"/>
            </p:cNvSpPr>
            <p:nvPr/>
          </p:nvSpPr>
          <p:spPr bwMode="auto">
            <a:xfrm>
              <a:off x="3072868" y="1972523"/>
              <a:ext cx="309562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  <a:latin typeface="Times New Roman" pitchFamily="18" charset="0"/>
                </a:rPr>
                <a:t>~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4619304" y="5920358"/>
            <a:ext cx="1497724" cy="58477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  <a:latin typeface="Times New Roman" pitchFamily="18" charset="0"/>
              </a:rPr>
              <a:t>S. Pisano </a:t>
            </a:r>
            <a:r>
              <a:rPr lang="fr-FR" sz="1600" i="1" dirty="0" smtClean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fr-FR" sz="1600" dirty="0" smtClean="0">
                <a:solidFill>
                  <a:srgbClr val="000000"/>
                </a:solidFill>
                <a:latin typeface="Times New Roman" pitchFamily="18" charset="0"/>
              </a:rPr>
              <a:t>.,  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8" charset="0"/>
              </a:rPr>
              <a:t>PRD91 (2015)</a:t>
            </a:r>
            <a:endParaRPr lang="en-US" sz="1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12321" name="Object 115"/>
          <p:cNvGraphicFramePr>
            <a:graphicFrameLocks noChangeAspect="1"/>
          </p:cNvGraphicFramePr>
          <p:nvPr/>
        </p:nvGraphicFramePr>
        <p:xfrm>
          <a:off x="520278" y="4881647"/>
          <a:ext cx="3416300" cy="720725"/>
        </p:xfrm>
        <a:graphic>
          <a:graphicData uri="http://schemas.openxmlformats.org/presentationml/2006/ole">
            <p:oleObj spid="_x0000_s262163" name="Équation" r:id="rId5" imgW="2285724" imgH="482278" progId="Equation.3">
              <p:embed/>
            </p:oleObj>
          </a:graphicData>
        </a:graphic>
      </p:graphicFrame>
      <p:graphicFrame>
        <p:nvGraphicFramePr>
          <p:cNvPr id="312322" name="Object 113"/>
          <p:cNvGraphicFramePr>
            <a:graphicFrameLocks noChangeAspect="1"/>
          </p:cNvGraphicFramePr>
          <p:nvPr/>
        </p:nvGraphicFramePr>
        <p:xfrm>
          <a:off x="283788" y="5826879"/>
          <a:ext cx="1835150" cy="827088"/>
        </p:xfrm>
        <a:graphic>
          <a:graphicData uri="http://schemas.openxmlformats.org/presentationml/2006/ole">
            <p:oleObj spid="_x0000_s262164" name="Équation" r:id="rId6" imgW="1295262" imgH="584246" progId="Equation.3">
              <p:embed/>
            </p:oleObj>
          </a:graphicData>
        </a:graphic>
      </p:graphicFrame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158227" y="5547606"/>
            <a:ext cx="1799415" cy="1165057"/>
            <a:chOff x="3099" y="720"/>
            <a:chExt cx="2447" cy="1093"/>
          </a:xfrm>
        </p:grpSpPr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3648" y="841"/>
              <a:ext cx="1280" cy="972"/>
            </a:xfrm>
            <a:prstGeom prst="ellipse">
              <a:avLst/>
            </a:prstGeom>
            <a:solidFill>
              <a:srgbClr val="99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 rot="1980000">
              <a:off x="3884" y="986"/>
              <a:ext cx="229" cy="15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 flipV="1">
              <a:off x="4288" y="900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V="1">
              <a:off x="4288" y="720"/>
              <a:ext cx="0" cy="1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479" y="1057"/>
              <a:ext cx="448" cy="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6" name="Object 50"/>
            <p:cNvGraphicFramePr>
              <a:graphicFrameLocks/>
            </p:cNvGraphicFramePr>
            <p:nvPr/>
          </p:nvGraphicFramePr>
          <p:xfrm>
            <a:off x="3115" y="899"/>
            <a:ext cx="464" cy="258"/>
          </p:xfrm>
          <a:graphic>
            <a:graphicData uri="http://schemas.openxmlformats.org/presentationml/2006/ole">
              <p:oleObj spid="_x0000_s262165" name="Equation" r:id="rId7" imgW="203261" imgH="164702" progId="Equation.3">
                <p:embed/>
              </p:oleObj>
            </a:graphicData>
          </a:graphic>
        </p:graphicFrame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V="1">
              <a:off x="4904" y="1089"/>
              <a:ext cx="448" cy="1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V="1">
              <a:off x="3776" y="1196"/>
              <a:ext cx="1123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836" y="1505"/>
              <a:ext cx="547" cy="1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3212" y="1484"/>
              <a:ext cx="527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5209" y="1461"/>
              <a:ext cx="337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spAutoFit/>
            </a:bodyPr>
            <a:lstStyle/>
            <a:p>
              <a:pPr eaLnBrk="0" hangingPunct="0"/>
              <a:r>
                <a:rPr lang="en-US" b="0" dirty="0" smtClean="0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3099" y="1316"/>
              <a:ext cx="313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spAutoFit/>
            </a:bodyPr>
            <a:lstStyle/>
            <a:p>
              <a:pPr eaLnBrk="0" hangingPunct="0"/>
              <a:r>
                <a:rPr lang="en-US" b="0" dirty="0" smtClean="0">
                  <a:solidFill>
                    <a:srgbClr val="000000"/>
                  </a:solidFill>
                  <a:latin typeface="Times" pitchFamily="18" charset="0"/>
                </a:rPr>
                <a:t>z</a:t>
              </a:r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4291" y="1347"/>
              <a:ext cx="512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H="1" flipV="1">
              <a:off x="4033" y="1096"/>
              <a:ext cx="256" cy="25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sm" len="sm"/>
              <a:tailEnd type="stealth" w="med" len="lg"/>
            </a:ln>
          </p:spPr>
          <p:txBody>
            <a:bodyPr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5" name="Object 51"/>
            <p:cNvGraphicFramePr>
              <a:graphicFrameLocks/>
            </p:cNvGraphicFramePr>
            <p:nvPr/>
          </p:nvGraphicFramePr>
          <p:xfrm>
            <a:off x="3738" y="1110"/>
            <a:ext cx="491" cy="289"/>
          </p:xfrm>
          <a:graphic>
            <a:graphicData uri="http://schemas.openxmlformats.org/presentationml/2006/ole">
              <p:oleObj spid="_x0000_s262166" name="Equation" r:id="rId8" imgW="177601" imgH="202895" progId="Equation.2">
                <p:embed/>
              </p:oleObj>
            </a:graphicData>
          </a:graphic>
        </p:graphicFrame>
        <p:sp>
          <p:nvSpPr>
            <p:cNvPr id="36" name="Oval 20"/>
            <p:cNvSpPr>
              <a:spLocks noChangeArrowheads="1"/>
            </p:cNvSpPr>
            <p:nvPr/>
          </p:nvSpPr>
          <p:spPr bwMode="auto">
            <a:xfrm>
              <a:off x="4229" y="1463"/>
              <a:ext cx="128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7" name="Oval 21"/>
            <p:cNvSpPr>
              <a:spLocks noChangeArrowheads="1"/>
            </p:cNvSpPr>
            <p:nvPr/>
          </p:nvSpPr>
          <p:spPr bwMode="auto">
            <a:xfrm>
              <a:off x="3718" y="1355"/>
              <a:ext cx="127" cy="72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69804"/>
                    <a:invGamma/>
                  </a:scheme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8" name="Oval 22"/>
            <p:cNvSpPr>
              <a:spLocks noChangeArrowheads="1"/>
            </p:cNvSpPr>
            <p:nvPr/>
          </p:nvSpPr>
          <p:spPr bwMode="auto">
            <a:xfrm>
              <a:off x="4293" y="1679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B224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" name="Oval 23"/>
            <p:cNvSpPr>
              <a:spLocks noChangeArrowheads="1"/>
            </p:cNvSpPr>
            <p:nvPr/>
          </p:nvSpPr>
          <p:spPr bwMode="auto">
            <a:xfrm>
              <a:off x="4421" y="1067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B224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" name="Oval 24"/>
            <p:cNvSpPr>
              <a:spLocks noChangeArrowheads="1"/>
            </p:cNvSpPr>
            <p:nvPr/>
          </p:nvSpPr>
          <p:spPr bwMode="auto">
            <a:xfrm>
              <a:off x="3845" y="1535"/>
              <a:ext cx="128" cy="72"/>
            </a:xfrm>
            <a:prstGeom prst="ellipse">
              <a:avLst/>
            </a:prstGeom>
            <a:gradFill rotWithShape="0">
              <a:gsLst>
                <a:gs pos="0">
                  <a:srgbClr val="006600"/>
                </a:gs>
                <a:gs pos="100000">
                  <a:srgbClr val="0052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" name="Oval 25"/>
            <p:cNvSpPr>
              <a:spLocks noChangeArrowheads="1"/>
            </p:cNvSpPr>
            <p:nvPr/>
          </p:nvSpPr>
          <p:spPr bwMode="auto">
            <a:xfrm>
              <a:off x="4603" y="1293"/>
              <a:ext cx="128" cy="73"/>
            </a:xfrm>
            <a:prstGeom prst="ellipse">
              <a:avLst/>
            </a:prstGeom>
            <a:gradFill rotWithShape="0">
              <a:gsLst>
                <a:gs pos="0">
                  <a:srgbClr val="006600"/>
                </a:gs>
                <a:gs pos="100000">
                  <a:srgbClr val="005200"/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4903" y="0"/>
            <a:ext cx="7610629" cy="276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ZoneTexte 56"/>
          <p:cNvSpPr txBox="1">
            <a:spLocks noChangeArrowheads="1"/>
          </p:cNvSpPr>
          <p:nvPr/>
        </p:nvSpPr>
        <p:spPr bwMode="auto">
          <a:xfrm>
            <a:off x="283780" y="1844305"/>
            <a:ext cx="100123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-1" y="-15766"/>
            <a:ext cx="1608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program </a:t>
            </a:r>
          </a:p>
          <a:p>
            <a:pPr algn="ctr"/>
            <a:r>
              <a:rPr lang="fr-FR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for JLab12 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 6" descr="him_52_rpp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59" y="2804089"/>
            <a:ext cx="4007570" cy="3990847"/>
          </a:xfrm>
          <a:prstGeom prst="rect">
            <a:avLst/>
          </a:prstGeom>
        </p:spPr>
      </p:pic>
      <p:pic>
        <p:nvPicPr>
          <p:cNvPr id="8" name="Image 7" descr="eim_52_rpp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429" y="2840048"/>
            <a:ext cx="3941378" cy="400218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410203" y="2220686"/>
            <a:ext cx="13131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C12-15-004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ZoneTexte 73"/>
          <p:cNvSpPr txBox="1"/>
          <p:nvPr/>
        </p:nvSpPr>
        <p:spPr>
          <a:xfrm>
            <a:off x="-63057" y="2276247"/>
            <a:ext cx="40675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combined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observables for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proton and neutron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necessary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perform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Flèche vers le bas 19"/>
          <p:cNvSpPr/>
          <p:nvPr/>
        </p:nvSpPr>
        <p:spPr bwMode="auto">
          <a:xfrm rot="16200000">
            <a:off x="4089343" y="2584007"/>
            <a:ext cx="536862" cy="862648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TextBox 1151"/>
          <p:cNvSpPr txBox="1">
            <a:spLocks noChangeArrowheads="1"/>
          </p:cNvSpPr>
          <p:nvPr/>
        </p:nvSpPr>
        <p:spPr bwMode="auto">
          <a:xfrm>
            <a:off x="1524001" y="-26178"/>
            <a:ext cx="66640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 separation of GPDs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1890" y="932004"/>
            <a:ext cx="457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Proton and neutron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(and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combinations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quark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82046" y="3964559"/>
            <a:ext cx="732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DVCS on neutron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are crucial for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completion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of a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comprehensive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GPD program for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@12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/>
        </p:nvGraphicFramePr>
        <p:xfrm>
          <a:off x="4950377" y="627954"/>
          <a:ext cx="3783724" cy="1522756"/>
        </p:xfrm>
        <a:graphic>
          <a:graphicData uri="http://schemas.openxmlformats.org/presentationml/2006/ole">
            <p:oleObj spid="_x0000_s378882" name="Équation" r:id="rId4" imgW="2018956" imgH="812433" progId="Equation.3">
              <p:embed/>
            </p:oleObj>
          </a:graphicData>
        </a:graphic>
      </p:graphicFrame>
      <p:graphicFrame>
        <p:nvGraphicFramePr>
          <p:cNvPr id="202754" name="Object 2"/>
          <p:cNvGraphicFramePr>
            <a:graphicFrameLocks noChangeAspect="1"/>
          </p:cNvGraphicFramePr>
          <p:nvPr/>
        </p:nvGraphicFramePr>
        <p:xfrm>
          <a:off x="4927165" y="2302835"/>
          <a:ext cx="3838466" cy="1488878"/>
        </p:xfrm>
        <a:graphic>
          <a:graphicData uri="http://schemas.openxmlformats.org/presentationml/2006/ole">
            <p:oleObj spid="_x0000_s378883" name="Équation" r:id="rId5" imgW="2095018" imgH="812433" progId="Equation.3">
              <p:embed/>
            </p:oleObj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488732" y="4792880"/>
            <a:ext cx="8071945" cy="923330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propose to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extend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program for </a:t>
            </a:r>
          </a:p>
          <a:p>
            <a:pPr algn="ctr"/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started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-spin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(E12-11-003), by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measuring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for the first time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-spin single and double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5960232"/>
            <a:ext cx="917616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use the 50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ND3 of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Group Cb</a:t>
            </a:r>
          </a:p>
          <a:p>
            <a:pPr algn="ctr"/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This new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group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proposal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plans to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extend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time to 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552" y="1124637"/>
            <a:ext cx="7398324" cy="573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37055" y="22879"/>
            <a:ext cx="644426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results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: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target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-spin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6323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3/20∙10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-1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, 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100 days@10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+ 10 days@5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with Forward tagger, 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</a:t>
            </a:r>
            <a:r>
              <a:rPr lang="fr-FR" sz="1600" dirty="0" smtClean="0">
                <a:latin typeface="Times New Roman" pitchFamily="18" charset="0"/>
                <a:cs typeface="Arial" charset="0"/>
              </a:rPr>
              <a:t>0.4</a:t>
            </a:r>
            <a:endParaRPr lang="en-US" sz="1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2246313" y="612775"/>
          <a:ext cx="1847850" cy="685800"/>
        </p:xfrm>
        <a:graphic>
          <a:graphicData uri="http://schemas.openxmlformats.org/presentationml/2006/ole">
            <p:oleObj spid="_x0000_s214022" name="Équation" r:id="rId4" imgW="1372152" imgH="507939" progId="Equation.3">
              <p:embed/>
            </p:oleObj>
          </a:graphicData>
        </a:graphic>
      </p:graphicFrame>
      <p:sp>
        <p:nvSpPr>
          <p:cNvPr id="16" name="Rectangle 15"/>
          <p:cNvSpPr/>
          <p:nvPr/>
        </p:nvSpPr>
        <p:spPr>
          <a:xfrm>
            <a:off x="15759" y="4128408"/>
            <a:ext cx="21914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as E12-11-003)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6122" y="5790453"/>
            <a:ext cx="198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points = 50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sz="1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326529" y="2711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210918" y="1413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142602" y="400968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-1</a:t>
            </a:r>
            <a:endParaRPr lang="en-US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776951" y="3547242"/>
            <a:ext cx="33225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First time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7386654" y="1104193"/>
            <a:ext cx="1037335" cy="3385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~ 0.2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9"/>
          <p:cNvGrpSpPr>
            <a:grpSpLocks/>
          </p:cNvGrpSpPr>
          <p:nvPr/>
        </p:nvGrpSpPr>
        <p:grpSpPr bwMode="auto">
          <a:xfrm>
            <a:off x="-312121" y="1366504"/>
            <a:ext cx="3848100" cy="1846262"/>
            <a:chOff x="0" y="1397000"/>
            <a:chExt cx="3848100" cy="1943100"/>
          </a:xfrm>
        </p:grpSpPr>
        <p:grpSp>
          <p:nvGrpSpPr>
            <p:cNvPr id="3" name="Groupe 47"/>
            <p:cNvGrpSpPr>
              <a:grpSpLocks/>
            </p:cNvGrpSpPr>
            <p:nvPr/>
          </p:nvGrpSpPr>
          <p:grpSpPr bwMode="auto">
            <a:xfrm>
              <a:off x="0" y="1397000"/>
              <a:ext cx="3848100" cy="1943100"/>
              <a:chOff x="0" y="1397000"/>
              <a:chExt cx="3848100" cy="1943100"/>
            </a:xfrm>
          </p:grpSpPr>
          <p:grpSp>
            <p:nvGrpSpPr>
              <p:cNvPr id="4" name="Groupe 45"/>
              <p:cNvGrpSpPr>
                <a:grpSpLocks/>
              </p:cNvGrpSpPr>
              <p:nvPr/>
            </p:nvGrpSpPr>
            <p:grpSpPr bwMode="auto">
              <a:xfrm>
                <a:off x="0" y="1397000"/>
                <a:ext cx="3729815" cy="1943100"/>
                <a:chOff x="0" y="1397000"/>
                <a:chExt cx="3729815" cy="1943100"/>
              </a:xfrm>
            </p:grpSpPr>
            <p:pic>
              <p:nvPicPr>
                <p:cNvPr id="4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6065" y="1550029"/>
                  <a:ext cx="333375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0" y="1397000"/>
                  <a:ext cx="2438400" cy="1943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98700" y="1510612"/>
                <a:ext cx="1549400" cy="775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374900" y="3022655"/>
              <a:ext cx="1435100" cy="304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4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99554" y="2363878"/>
            <a:ext cx="6400800" cy="1079500"/>
          </a:xfrm>
          <a:noFill/>
          <a:ln/>
        </p:spPr>
        <p:txBody>
          <a:bodyPr/>
          <a:lstStyle/>
          <a:p>
            <a:pPr algn="l"/>
            <a:r>
              <a:rPr lang="fr-FR" sz="1800" b="1" dirty="0">
                <a:latin typeface="Times New Roman" pitchFamily="18" charset="0"/>
              </a:rPr>
              <a:t>     Silvia </a:t>
            </a:r>
            <a:r>
              <a:rPr lang="fr-FR" sz="1800" b="1" dirty="0" err="1" smtClean="0">
                <a:latin typeface="Times New Roman" pitchFamily="18" charset="0"/>
              </a:rPr>
              <a:t>Niccolai</a:t>
            </a:r>
            <a:endParaRPr lang="fr-FR" sz="1800" b="1" dirty="0">
              <a:latin typeface="Times New Roman" pitchFamily="18" charset="0"/>
            </a:endParaRPr>
          </a:p>
          <a:p>
            <a:pPr algn="l"/>
            <a:endParaRPr lang="fr-FR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49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1087" y="3515710"/>
            <a:ext cx="5983556" cy="3366039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572" y="0"/>
            <a:ext cx="3736428" cy="3681374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pic>
        <p:nvPicPr>
          <p:cNvPr id="84" name="Picture 3" descr="mock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0114" y="3499945"/>
            <a:ext cx="5049652" cy="3358055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</p:spPr>
      </p:pic>
      <p:sp>
        <p:nvSpPr>
          <p:cNvPr id="16" name="ZoneTexte 15"/>
          <p:cNvSpPr txBox="1"/>
          <p:nvPr/>
        </p:nvSpPr>
        <p:spPr>
          <a:xfrm>
            <a:off x="5407572" y="227926"/>
            <a:ext cx="3736428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Co-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spokespersons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Biselli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(Fairfield U),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C. Keith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Kuhn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Niccolai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(IPN Orsay),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S. Pisano 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INFN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Frascati), </a:t>
            </a:r>
          </a:p>
          <a:p>
            <a:pPr marL="342900" indent="-342900"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D.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Sokhan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(Glasgow U)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546944"/>
            <a:ext cx="3480252" cy="7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Image 13" descr="logo-infn-nuovo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8470" y="2561877"/>
            <a:ext cx="1400180" cy="137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0" descr="glasgow-logo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007" y="4509496"/>
            <a:ext cx="17780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>
            <a:off x="2366582" y="6275051"/>
            <a:ext cx="415915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fr-FR" sz="24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CLAS</a:t>
            </a:r>
            <a:r>
              <a:rPr lang="fr-FR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collaboration </a:t>
            </a:r>
            <a:r>
              <a:rPr lang="fr-FR" sz="24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proposal</a:t>
            </a:r>
            <a:endParaRPr lang="fr-FR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8344" y="2559025"/>
            <a:ext cx="14287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e 21"/>
          <p:cNvGrpSpPr/>
          <p:nvPr/>
        </p:nvGrpSpPr>
        <p:grpSpPr>
          <a:xfrm>
            <a:off x="7725633" y="3977158"/>
            <a:ext cx="1020205" cy="1036965"/>
            <a:chOff x="1633728" y="2560892"/>
            <a:chExt cx="1057275" cy="1063704"/>
          </a:xfrm>
        </p:grpSpPr>
        <p:pic>
          <p:nvPicPr>
            <p:cNvPr id="23" name="Image 11" descr="logoCEA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33728" y="2560892"/>
              <a:ext cx="1057275" cy="1058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ZoneTexte 23"/>
            <p:cNvSpPr txBox="1"/>
            <p:nvPr/>
          </p:nvSpPr>
          <p:spPr>
            <a:xfrm>
              <a:off x="1706880" y="3255264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Saclay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0034" name="Picture 2" descr="https://www.jlab.org/Hall-B/pubs-web/logo/CLAS-color-low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46731" y="5888740"/>
            <a:ext cx="1813035" cy="969260"/>
          </a:xfrm>
          <a:prstGeom prst="rect">
            <a:avLst/>
          </a:prstGeom>
          <a:noFill/>
        </p:spPr>
      </p:pic>
      <p:sp>
        <p:nvSpPr>
          <p:cNvPr id="26" name="ZoneTexte 25"/>
          <p:cNvSpPr txBox="1"/>
          <p:nvPr/>
        </p:nvSpPr>
        <p:spPr>
          <a:xfrm>
            <a:off x="1122848" y="3001701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PAC44,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7/26/2016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31532" y="315320"/>
            <a:ext cx="5297213" cy="1393825"/>
          </a:xfrm>
          <a:noFill/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C12-15-004: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DVCS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and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SIDIS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with a longitudinally polarized deuterium target</a:t>
            </a:r>
          </a:p>
        </p:txBody>
      </p:sp>
      <p:pic>
        <p:nvPicPr>
          <p:cNvPr id="27" name="Image 26" descr="ODU_sig_idea_fullcolor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9043" y="3487205"/>
            <a:ext cx="2169270" cy="1163479"/>
          </a:xfrm>
          <a:prstGeom prst="rect">
            <a:avLst/>
          </a:prstGeom>
        </p:spPr>
      </p:pic>
      <p:pic>
        <p:nvPicPr>
          <p:cNvPr id="28" name="Image 27" descr="uva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56" y="5952868"/>
            <a:ext cx="1565188" cy="880418"/>
          </a:xfrm>
          <a:prstGeom prst="rect">
            <a:avLst/>
          </a:prstGeom>
        </p:spPr>
      </p:pic>
      <p:pic>
        <p:nvPicPr>
          <p:cNvPr id="29" name="Image 28" descr="argonne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3761" y="4752230"/>
            <a:ext cx="1697939" cy="642007"/>
          </a:xfrm>
          <a:prstGeom prst="rect">
            <a:avLst/>
          </a:prstGeom>
        </p:spPr>
      </p:pic>
      <p:pic>
        <p:nvPicPr>
          <p:cNvPr id="30" name="Image 29" descr="willmary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3322" y="3933225"/>
            <a:ext cx="1081216" cy="1081216"/>
          </a:xfrm>
          <a:prstGeom prst="rect">
            <a:avLst/>
          </a:prstGeom>
        </p:spPr>
      </p:pic>
      <p:pic>
        <p:nvPicPr>
          <p:cNvPr id="34" name="Image 33" descr="idaho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4400" y="4992687"/>
            <a:ext cx="1981200" cy="1038225"/>
          </a:xfrm>
          <a:prstGeom prst="rect">
            <a:avLst/>
          </a:prstGeom>
        </p:spPr>
      </p:pic>
      <p:pic>
        <p:nvPicPr>
          <p:cNvPr id="33" name="Image 32" descr="unh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60885" y="4397020"/>
            <a:ext cx="1047515" cy="101929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5" name="Image 34" descr="MSU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5400" y="5041900"/>
            <a:ext cx="1143000" cy="762000"/>
          </a:xfrm>
          <a:prstGeom prst="rect">
            <a:avLst/>
          </a:prstGeom>
        </p:spPr>
      </p:pic>
      <p:pic>
        <p:nvPicPr>
          <p:cNvPr id="36" name="Image 35" descr="south-carolina1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4100" y="5080000"/>
            <a:ext cx="990600" cy="990600"/>
          </a:xfrm>
          <a:prstGeom prst="rect">
            <a:avLst/>
          </a:prstGeom>
        </p:spPr>
      </p:pic>
      <p:pic>
        <p:nvPicPr>
          <p:cNvPr id="37" name="Image 36" descr="russian_logo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0412" y="5432425"/>
            <a:ext cx="1171575" cy="74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839" y="1187532"/>
            <a:ext cx="7317162" cy="567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37055" y="22879"/>
            <a:ext cx="65356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results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: double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2144713" y="609600"/>
          <a:ext cx="2187575" cy="685800"/>
        </p:xfrm>
        <a:graphic>
          <a:graphicData uri="http://schemas.openxmlformats.org/presentationml/2006/ole">
            <p:oleObj spid="_x0000_s372743" name="Équation" r:id="rId4" imgW="1625400" imgH="507960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15759" y="4128408"/>
            <a:ext cx="21914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as E12-11-003)</a:t>
            </a:r>
            <a:endParaRPr lang="fr-FR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6122" y="5770190"/>
            <a:ext cx="198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points = 50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sz="16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Green </a:t>
            </a:r>
            <a:r>
              <a:rPr lang="fr-FR" sz="1600" dirty="0" err="1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curves</a:t>
            </a:r>
            <a:r>
              <a:rPr lang="fr-FR" sz="1600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BH</a:t>
            </a:r>
            <a:endParaRPr lang="en-US" sz="1600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776951" y="3547242"/>
            <a:ext cx="33225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First time </a:t>
            </a:r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326529" y="31215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3210918" y="141363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1.2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142602" y="400968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-0.6</a:t>
            </a:r>
            <a:endParaRPr lang="en-US" sz="1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7204840" y="1156497"/>
            <a:ext cx="1391599" cy="3385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DSA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up to 0.8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77939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3/20∙10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 smtClean="0">
                <a:latin typeface="Times New Roman" pitchFamily="18" charset="0"/>
                <a:cs typeface="Arial" charset="0"/>
              </a:rPr>
              <a:t>-1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, 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100 days@10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+ 10 days@5 </a:t>
            </a:r>
            <a:r>
              <a:rPr lang="en-US" sz="1600" dirty="0" err="1" smtClean="0">
                <a:latin typeface="Times New Roman" pitchFamily="18" charset="0"/>
                <a:cs typeface="Arial" charset="0"/>
              </a:rPr>
              <a:t>nA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 with Forward tagger, 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</a:t>
            </a:r>
            <a:r>
              <a:rPr lang="fr-FR" sz="1600" dirty="0" smtClean="0">
                <a:latin typeface="Times New Roman" pitchFamily="18" charset="0"/>
                <a:cs typeface="Arial" charset="0"/>
              </a:rPr>
              <a:t>0.4, 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b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</a:t>
            </a:r>
            <a:r>
              <a:rPr lang="fr-FR" sz="1600" dirty="0" smtClean="0">
                <a:latin typeface="Times New Roman" pitchFamily="18" charset="0"/>
                <a:cs typeface="Arial" charset="0"/>
              </a:rPr>
              <a:t>0.85</a:t>
            </a:r>
            <a:endParaRPr lang="en-US" sz="1600" dirty="0" smtClean="0"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735829" y="402530"/>
            <a:ext cx="5612524" cy="729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811819" y="22879"/>
            <a:ext cx="77629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Projected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beam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asymmetry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from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C12-11-003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27441" y="583312"/>
            <a:ext cx="46323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sz="1600" b="0" dirty="0">
                <a:latin typeface="Times New Roman" pitchFamily="18" charset="0"/>
                <a:cs typeface="Arial" charset="0"/>
              </a:rPr>
              <a:t> L = </a:t>
            </a:r>
            <a:r>
              <a:rPr lang="en-US" sz="1600" dirty="0">
                <a:latin typeface="Times New Roman" pitchFamily="18" charset="0"/>
                <a:cs typeface="Arial" charset="0"/>
              </a:rPr>
              <a:t>10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35</a:t>
            </a:r>
            <a:r>
              <a:rPr lang="en-US" sz="1600" dirty="0">
                <a:latin typeface="Times New Roman" pitchFamily="18" charset="0"/>
                <a:cs typeface="Arial" charset="0"/>
              </a:rPr>
              <a:t>cm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-2</a:t>
            </a:r>
            <a:r>
              <a:rPr lang="en-US" sz="1600" dirty="0">
                <a:latin typeface="Times New Roman" pitchFamily="18" charset="0"/>
                <a:cs typeface="Arial" charset="0"/>
              </a:rPr>
              <a:t>s</a:t>
            </a:r>
            <a:r>
              <a:rPr lang="en-US" sz="1600" baseline="30000" dirty="0">
                <a:latin typeface="Times New Roman" pitchFamily="18" charset="0"/>
                <a:cs typeface="Arial" charset="0"/>
              </a:rPr>
              <a:t>-1</a:t>
            </a:r>
            <a:r>
              <a:rPr lang="en-US" sz="160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 </a:t>
            </a:r>
            <a:r>
              <a:rPr lang="en-US" sz="1600" b="0" dirty="0" smtClean="0">
                <a:latin typeface="Times New Roman" pitchFamily="18" charset="0"/>
                <a:cs typeface="Arial" charset="0"/>
              </a:rPr>
              <a:t>for LD, Time </a:t>
            </a:r>
            <a:r>
              <a:rPr lang="en-US" sz="1600" b="0" dirty="0">
                <a:latin typeface="Times New Roman" pitchFamily="18" charset="0"/>
                <a:cs typeface="Arial" charset="0"/>
              </a:rPr>
              <a:t>= </a:t>
            </a:r>
            <a:r>
              <a:rPr lang="en-US" sz="1600" dirty="0" smtClean="0">
                <a:latin typeface="Times New Roman" pitchFamily="18" charset="0"/>
                <a:cs typeface="Arial" charset="0"/>
              </a:rPr>
              <a:t>80 days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; P</a:t>
            </a:r>
            <a:r>
              <a:rPr lang="fr-FR" sz="1600" b="0" baseline="-25000" dirty="0" smtClean="0">
                <a:latin typeface="Times New Roman" pitchFamily="18" charset="0"/>
                <a:cs typeface="Arial" charset="0"/>
              </a:rPr>
              <a:t>b</a:t>
            </a:r>
            <a:r>
              <a:rPr lang="fr-FR" sz="1600" b="0" dirty="0" smtClean="0">
                <a:latin typeface="Times New Roman" pitchFamily="18" charset="0"/>
                <a:cs typeface="Arial" charset="0"/>
              </a:rPr>
              <a:t> = 0.85</a:t>
            </a:r>
            <a:endParaRPr lang="en-US" sz="1600" b="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9193" y="732217"/>
            <a:ext cx="1702676" cy="3293209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Count rates computed with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CLAS12 </a:t>
            </a:r>
            <a:r>
              <a:rPr lang="en-US" sz="1600" dirty="0" smtClean="0">
                <a:solidFill>
                  <a:srgbClr val="FF0000"/>
                </a:solidFill>
                <a:latin typeface="Times New Roman" pitchFamily="18" charset="0"/>
              </a:rPr>
              <a:t>+ FT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acceptance from </a:t>
            </a:r>
            <a:r>
              <a:rPr lang="en-US" sz="1600" dirty="0" err="1">
                <a:solidFill>
                  <a:schemeClr val="bg1"/>
                </a:solidFill>
                <a:latin typeface="Times New Roman" pitchFamily="18" charset="0"/>
              </a:rPr>
              <a:t>FastMC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Asymmetries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computed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with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Times New Roman" pitchFamily="18" charset="0"/>
              </a:rPr>
              <a:t>VGG</a:t>
            </a:r>
            <a:r>
              <a:rPr lang="fr-FR" sz="1600" dirty="0" smtClean="0">
                <a:solidFill>
                  <a:schemeClr val="bg1"/>
                </a:solidFill>
                <a:latin typeface="Times New Roman" pitchFamily="18" charset="0"/>
              </a:rPr>
              <a:t> model</a:t>
            </a:r>
            <a:endParaRPr lang="en-US" sz="16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214017" name="Object 1"/>
          <p:cNvGraphicFramePr>
            <a:graphicFrameLocks noChangeAspect="1"/>
          </p:cNvGraphicFramePr>
          <p:nvPr/>
        </p:nvGraphicFramePr>
        <p:xfrm>
          <a:off x="2309813" y="612775"/>
          <a:ext cx="1881187" cy="685800"/>
        </p:xfrm>
        <a:graphic>
          <a:graphicData uri="http://schemas.openxmlformats.org/presentationml/2006/ole">
            <p:oleObj spid="_x0000_s374791" name="Équation" r:id="rId4" imgW="1396678" imgH="507633" progId="Equation.3">
              <p:embed/>
            </p:oleObj>
          </a:graphicData>
        </a:graphic>
      </p:graphicFrame>
      <p:sp>
        <p:nvSpPr>
          <p:cNvPr id="8" name="Rectangle 7"/>
          <p:cNvSpPr/>
          <p:nvPr/>
        </p:nvSpPr>
        <p:spPr>
          <a:xfrm>
            <a:off x="15759" y="4128408"/>
            <a:ext cx="2191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Q</a:t>
            </a:r>
            <a:r>
              <a:rPr lang="fr-FR" b="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−t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4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0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• 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bins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l-GR" b="0" dirty="0" smtClean="0">
                <a:latin typeface="Times New Roman" pitchFamily="18" charset="0"/>
                <a:cs typeface="Times New Roman" pitchFamily="18" charset="0"/>
              </a:rPr>
              <a:t>φ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346734" y="1056289"/>
            <a:ext cx="1139927" cy="3385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BSA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~ 0.05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326529" y="27116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116322" y="13821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0.25</a:t>
            </a:r>
            <a:endParaRPr lang="en-US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016474" y="399392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-0.25</a:t>
            </a:r>
            <a:endParaRPr lang="en-US" sz="1400" dirty="0"/>
          </a:p>
        </p:txBody>
      </p:sp>
      <p:sp>
        <p:nvSpPr>
          <p:cNvPr id="20" name="ZoneTexte 25"/>
          <p:cNvSpPr txBox="1">
            <a:spLocks noChangeArrowheads="1"/>
          </p:cNvSpPr>
          <p:nvPr/>
        </p:nvSpPr>
        <p:spPr bwMode="auto">
          <a:xfrm>
            <a:off x="311424" y="5681613"/>
            <a:ext cx="1627735" cy="707886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fr-FR" sz="2000" b="1" dirty="0" smtClean="0">
                <a:latin typeface="Times New Roman" pitchFamily="18" charset="0"/>
                <a:cs typeface="Times New Roman" pitchFamily="18" charset="0"/>
              </a:rPr>
              <a:t>igh-impact </a:t>
            </a:r>
            <a:r>
              <a:rPr lang="fr-FR" sz="2000" b="1" dirty="0" err="1">
                <a:latin typeface="Times New Roman" pitchFamily="18" charset="0"/>
                <a:cs typeface="Times New Roman" pitchFamily="18" charset="0"/>
              </a:rPr>
              <a:t>experiment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FF_him_compare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24" y="669909"/>
            <a:ext cx="7991605" cy="618398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78015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C12-15-004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666756" y="752448"/>
            <a:ext cx="920445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2096809"/>
            <a:ext cx="1292772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Extraction of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neutron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M.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Guidal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’s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fitting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code. Fit of 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(PR12-15-004) and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BSA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(E12-11-003)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4934607"/>
            <a:ext cx="1450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7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as free fit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parameters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2400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4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 = 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5658" y="5860307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Times New Roman" pitchFamily="18" charset="0"/>
                <a:cs typeface="Times New Roman" pitchFamily="18" charset="0"/>
              </a:rPr>
              <a:t>~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FF_eim_compare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3" y="507880"/>
            <a:ext cx="8213837" cy="6355945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77614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12-15-004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72846" y="1757959"/>
            <a:ext cx="899605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FF_htim_compare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53"/>
            <a:ext cx="7200900" cy="5572125"/>
          </a:xfrm>
          <a:prstGeom prst="rect">
            <a:avLst/>
          </a:prstGeom>
        </p:spPr>
      </p:pic>
      <p:pic>
        <p:nvPicPr>
          <p:cNvPr id="14" name="Image 13" descr="CFF_hre_compare3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53" y="459282"/>
            <a:ext cx="7200900" cy="5572125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77614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12-15-004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860153" y="3314649"/>
            <a:ext cx="920445" cy="775470"/>
            <a:chOff x="2002226" y="3326524"/>
            <a:chExt cx="920445" cy="775470"/>
          </a:xfrm>
        </p:grpSpPr>
        <p:sp>
          <p:nvSpPr>
            <p:cNvPr id="7" name="ZoneTexte 6"/>
            <p:cNvSpPr txBox="1"/>
            <p:nvPr/>
          </p:nvSpPr>
          <p:spPr>
            <a:xfrm>
              <a:off x="2002226" y="3578774"/>
              <a:ext cx="920445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Im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2427888" y="3326524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7688585" y="572991"/>
            <a:ext cx="902811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2492" y="5770641"/>
            <a:ext cx="2857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CFF_ere_compare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90" y="-506941"/>
            <a:ext cx="8403020" cy="6502338"/>
          </a:xfrm>
          <a:prstGeom prst="rect">
            <a:avLst/>
          </a:prstGeom>
        </p:spPr>
      </p:pic>
      <p:pic>
        <p:nvPicPr>
          <p:cNvPr id="26" name="Image 25" descr="CFF_etre_compare3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2784"/>
            <a:ext cx="5576587" cy="4315216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3760628" y="-2412572"/>
            <a:ext cx="7211662" cy="5572125"/>
            <a:chOff x="3721994" y="-3195327"/>
            <a:chExt cx="7211662" cy="5572125"/>
          </a:xfrm>
        </p:grpSpPr>
        <p:grpSp>
          <p:nvGrpSpPr>
            <p:cNvPr id="29" name="Groupe 28"/>
            <p:cNvGrpSpPr/>
            <p:nvPr/>
          </p:nvGrpSpPr>
          <p:grpSpPr>
            <a:xfrm>
              <a:off x="3721994" y="-3195327"/>
              <a:ext cx="7211662" cy="5572125"/>
              <a:chOff x="3721994" y="-3195327"/>
              <a:chExt cx="7211662" cy="5572125"/>
            </a:xfrm>
          </p:grpSpPr>
          <p:pic>
            <p:nvPicPr>
              <p:cNvPr id="27" name="Image 26" descr="CFF_htre_compare3.eps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2756" y="-3195327"/>
                <a:ext cx="7200900" cy="5572125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 bwMode="auto">
              <a:xfrm>
                <a:off x="3721994" y="-3193961"/>
                <a:ext cx="1828800" cy="336138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8075054" y="1275008"/>
              <a:ext cx="2704563" cy="108182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54159" y="22879"/>
            <a:ext cx="77614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Combined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analysis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of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C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12-15-004 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and E12-11-003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123878" y="511380"/>
            <a:ext cx="902811" cy="770218"/>
            <a:chOff x="5291963" y="457198"/>
            <a:chExt cx="902811" cy="770218"/>
          </a:xfrm>
        </p:grpSpPr>
        <p:sp>
          <p:nvSpPr>
            <p:cNvPr id="8" name="ZoneTexte 7"/>
            <p:cNvSpPr txBox="1"/>
            <p:nvPr/>
          </p:nvSpPr>
          <p:spPr>
            <a:xfrm>
              <a:off x="5291963" y="704196"/>
              <a:ext cx="902811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H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707102" y="457198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29928" y="2203604"/>
            <a:ext cx="881973" cy="764967"/>
            <a:chOff x="551797" y="2312269"/>
            <a:chExt cx="881973" cy="764967"/>
          </a:xfrm>
        </p:grpSpPr>
        <p:sp>
          <p:nvSpPr>
            <p:cNvPr id="7" name="ZoneTexte 6"/>
            <p:cNvSpPr txBox="1"/>
            <p:nvPr/>
          </p:nvSpPr>
          <p:spPr>
            <a:xfrm>
              <a:off x="551797" y="2554016"/>
              <a:ext cx="881973" cy="523220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i="1" dirty="0" err="1" smtClean="0">
                  <a:latin typeface="Times New Roman" pitchFamily="18" charset="0"/>
                  <a:cs typeface="Times New Roman" pitchFamily="18" charset="0"/>
                </a:rPr>
                <a:t>Re</a:t>
              </a:r>
              <a:r>
                <a:rPr lang="fr-FR" sz="2800" dirty="0" err="1" smtClean="0">
                  <a:latin typeface="Monotype Corsiva" pitchFamily="66" charset="0"/>
                  <a:cs typeface="Times New Roman" pitchFamily="18" charset="0"/>
                </a:rPr>
                <a:t>E</a:t>
              </a:r>
              <a:r>
                <a:rPr lang="fr-FR" sz="2800" baseline="-25000" dirty="0" err="1" smtClean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800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956426" y="2312269"/>
              <a:ext cx="4074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dirty="0" smtClean="0">
                  <a:latin typeface="Times New Roman" pitchFamily="18" charset="0"/>
                  <a:cs typeface="Times New Roman" pitchFamily="18" charset="0"/>
                </a:rPr>
                <a:t>~</a:t>
              </a:r>
              <a:endParaRPr lang="en-US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6190607" y="4046488"/>
            <a:ext cx="881973" cy="523220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sz="2400" i="1" dirty="0" err="1" smtClean="0"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fr-FR" sz="2800" dirty="0" err="1" smtClean="0"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fr-FR" sz="280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sz="28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88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7838" y="877889"/>
            <a:ext cx="304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8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3186" y="4061108"/>
            <a:ext cx="3048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88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2098" y="5384275"/>
            <a:ext cx="2857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ZoneTexte 24"/>
          <p:cNvSpPr txBox="1"/>
          <p:nvPr/>
        </p:nvSpPr>
        <p:spPr>
          <a:xfrm>
            <a:off x="0" y="736270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110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56014" y="2780596"/>
            <a:ext cx="2857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lavors_h_im_compare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79" y="693689"/>
            <a:ext cx="7945822" cy="614855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68990" y="0"/>
            <a:ext cx="61524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Projections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flavor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separation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(</a:t>
            </a:r>
            <a:r>
              <a:rPr lang="fr-FR" sz="2800" i="1" dirty="0" err="1" smtClean="0">
                <a:solidFill>
                  <a:srgbClr val="0000FF"/>
                </a:solidFill>
                <a:latin typeface="Times New Roman" pitchFamily="18" charset="0"/>
              </a:rPr>
              <a:t>Im</a:t>
            </a:r>
            <a:r>
              <a:rPr lang="fr-FR" sz="2800" dirty="0" err="1" smtClean="0">
                <a:solidFill>
                  <a:srgbClr val="0000FF"/>
                </a:solidFill>
                <a:latin typeface="Monotype Corsiva" pitchFamily="66" charset="0"/>
              </a:rPr>
              <a:t>H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-15766" y="804036"/>
            <a:ext cx="1324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all the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of the CLAS12 program</a:t>
            </a:r>
            <a:endParaRPr lang="en-US" sz="1400" b="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0" y="2532979"/>
            <a:ext cx="1198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endParaRPr lang="fr-FR" sz="1400" b="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C12-15-004 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endParaRPr lang="fr-FR" sz="1400" b="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E12-11-003</a:t>
            </a:r>
          </a:p>
          <a:p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(110 </a:t>
            </a:r>
            <a:r>
              <a:rPr lang="fr-FR" sz="1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4766426"/>
            <a:ext cx="1324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endParaRPr lang="fr-FR" sz="1400" b="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PR12-06-109a 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endParaRPr lang="fr-FR" sz="1400" b="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E12-11-003</a:t>
            </a:r>
          </a:p>
          <a:p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(50 </a:t>
            </a:r>
            <a:r>
              <a:rPr lang="fr-FR" sz="1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68990" y="0"/>
            <a:ext cx="61524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Projections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flavor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</a:rPr>
              <a:t>separation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 (</a:t>
            </a:r>
            <a:r>
              <a:rPr lang="fr-FR" sz="2800" i="1" dirty="0" err="1" smtClean="0">
                <a:solidFill>
                  <a:srgbClr val="0000FF"/>
                </a:solidFill>
                <a:latin typeface="Times New Roman" pitchFamily="18" charset="0"/>
              </a:rPr>
              <a:t>Im</a:t>
            </a:r>
            <a:r>
              <a:rPr lang="fr-FR" sz="2800" dirty="0" err="1" smtClean="0">
                <a:solidFill>
                  <a:srgbClr val="0000FF"/>
                </a:solidFill>
                <a:latin typeface="Monotype Corsiva" pitchFamily="66" charset="0"/>
              </a:rPr>
              <a:t>E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</a:rPr>
              <a:t>)</a:t>
            </a:r>
            <a:endParaRPr lang="en-US" sz="28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pic>
        <p:nvPicPr>
          <p:cNvPr id="7" name="Image 6" descr="flavors_e_im_compare3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78" y="704879"/>
            <a:ext cx="7951725" cy="61531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-15766" y="804036"/>
            <a:ext cx="1324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all the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 of the CLAS12 program</a:t>
            </a:r>
            <a:endParaRPr lang="en-US" sz="1400" b="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2532979"/>
            <a:ext cx="1198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endParaRPr lang="fr-FR" sz="1400" b="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C12-15-004 </a:t>
            </a:r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endParaRPr lang="fr-FR" sz="1400" b="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E12-11-003</a:t>
            </a:r>
          </a:p>
          <a:p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(110 </a:t>
            </a:r>
            <a:r>
              <a:rPr lang="fr-FR" sz="14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4766426"/>
            <a:ext cx="13243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Fit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asymmetries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endParaRPr lang="fr-FR" sz="1400" b="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PR12-06-109a </a:t>
            </a:r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endParaRPr lang="fr-FR" sz="1400" b="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b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E12-11-003</a:t>
            </a:r>
          </a:p>
          <a:p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(50 </a:t>
            </a:r>
            <a:r>
              <a:rPr lang="fr-FR" sz="1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81602" y="2363189"/>
            <a:ext cx="7483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Inclusive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(DIS) on</a:t>
            </a:r>
          </a:p>
          <a:p>
            <a:pPr algn="ctr"/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case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doubling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statistics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680140" y="357877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Sebastian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Kuhn,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, contact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person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45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05"/>
            <a:ext cx="9143999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Present Status: What do we know about polarized PDFs?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87440"/>
            <a:ext cx="3284760" cy="245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1286574"/>
            <a:ext cx="5268623" cy="3127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7802" y="1186078"/>
            <a:ext cx="2886198" cy="56719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93200" y="4408433"/>
            <a:ext cx="2762583" cy="23263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7531" y="4491334"/>
            <a:ext cx="1320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Higher Twist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5779" y="5177640"/>
            <a:ext cx="900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poorly known at high </a:t>
            </a:r>
            <a:r>
              <a:rPr lang="en-US" sz="1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en-US" sz="1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1427" y="3978085"/>
            <a:ext cx="210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impact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00109" y="3243348"/>
            <a:ext cx="96556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JAM</a:t>
            </a:r>
          </a:p>
          <a:p>
            <a:pPr algn="ctr">
              <a:spcAft>
                <a:spcPts val="600"/>
              </a:spcAft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67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9"/>
          <p:cNvGrpSpPr>
            <a:grpSpLocks/>
          </p:cNvGrpSpPr>
          <p:nvPr/>
        </p:nvGrpSpPr>
        <p:grpSpPr bwMode="auto">
          <a:xfrm>
            <a:off x="-312121" y="1366504"/>
            <a:ext cx="3848100" cy="1846262"/>
            <a:chOff x="0" y="1397000"/>
            <a:chExt cx="3848100" cy="1943100"/>
          </a:xfrm>
        </p:grpSpPr>
        <p:grpSp>
          <p:nvGrpSpPr>
            <p:cNvPr id="3" name="Groupe 47"/>
            <p:cNvGrpSpPr>
              <a:grpSpLocks/>
            </p:cNvGrpSpPr>
            <p:nvPr/>
          </p:nvGrpSpPr>
          <p:grpSpPr bwMode="auto">
            <a:xfrm>
              <a:off x="0" y="1397000"/>
              <a:ext cx="3848100" cy="1943100"/>
              <a:chOff x="0" y="1397000"/>
              <a:chExt cx="3848100" cy="1943100"/>
            </a:xfrm>
          </p:grpSpPr>
          <p:grpSp>
            <p:nvGrpSpPr>
              <p:cNvPr id="4" name="Groupe 45"/>
              <p:cNvGrpSpPr>
                <a:grpSpLocks/>
              </p:cNvGrpSpPr>
              <p:nvPr/>
            </p:nvGrpSpPr>
            <p:grpSpPr bwMode="auto">
              <a:xfrm>
                <a:off x="0" y="1397000"/>
                <a:ext cx="3729815" cy="1943100"/>
                <a:chOff x="0" y="1397000"/>
                <a:chExt cx="3729815" cy="1943100"/>
              </a:xfrm>
            </p:grpSpPr>
            <p:pic>
              <p:nvPicPr>
                <p:cNvPr id="4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6065" y="1550029"/>
                  <a:ext cx="333375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7" name="Rectangle 46"/>
                <p:cNvSpPr/>
                <p:nvPr/>
              </p:nvSpPr>
              <p:spPr>
                <a:xfrm>
                  <a:off x="0" y="1397000"/>
                  <a:ext cx="2438400" cy="1943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98700" y="1510612"/>
                <a:ext cx="1549400" cy="7752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374900" y="3022655"/>
              <a:ext cx="1435100" cy="304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31532" y="315320"/>
            <a:ext cx="5297213" cy="1393825"/>
          </a:xfrm>
          <a:noFill/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C12-15-004: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DVCS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, and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itchFamily="18" charset="0"/>
              </a:rPr>
              <a:t>SIDIS</a:t>
            </a: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  <a:b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</a:rPr>
              <a:t>with a longitudinally polarized deuterium target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122848" y="3001701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PAC44,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7/26/2016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" name="Picture 2" descr="C:\Users\$niccolai.PORT-PHASE5\Downloads\15886845204_49a578ecc2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1087" y="3515710"/>
            <a:ext cx="5983556" cy="3366039"/>
          </a:xfrm>
          <a:prstGeom prst="rect">
            <a:avLst/>
          </a:prstGeom>
          <a:noFill/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572" y="0"/>
            <a:ext cx="3736428" cy="36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3" descr="mockup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0114" y="3499945"/>
            <a:ext cx="5049652" cy="3358055"/>
          </a:xfrm>
          <a:prstGeom prst="rect">
            <a:avLst/>
          </a:prstGeom>
        </p:spPr>
      </p:pic>
      <p:sp>
        <p:nvSpPr>
          <p:cNvPr id="16" name="Rectangle 7"/>
          <p:cNvSpPr txBox="1">
            <a:spLocks noChangeArrowheads="1"/>
          </p:cNvSpPr>
          <p:nvPr/>
        </p:nvSpPr>
        <p:spPr bwMode="auto">
          <a:xfrm>
            <a:off x="299554" y="2363878"/>
            <a:ext cx="64008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  Silvia Niccolai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08796" y="3598230"/>
            <a:ext cx="4567276" cy="3170099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Outline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ulti-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dimensional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mapping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nucleon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parton distributions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CLAS12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group M: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time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request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setup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cases: 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DIS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SIDIS</a:t>
            </a:r>
          </a:p>
          <a:p>
            <a:pPr lvl="1">
              <a:buFont typeface="Wingdings" pitchFamily="2" charset="2"/>
              <a:buChar char="ü"/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Additional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topics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9580" y="839244"/>
            <a:ext cx="3445189" cy="275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528" y="-109184"/>
            <a:ext cx="8444301" cy="770392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CLAS12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Approved (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C: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30 days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p, 50 days d)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2530" name="Group 42"/>
          <p:cNvGrpSpPr>
            <a:grpSpLocks/>
          </p:cNvGrpSpPr>
          <p:nvPr/>
        </p:nvGrpSpPr>
        <p:grpSpPr bwMode="auto">
          <a:xfrm>
            <a:off x="3536555" y="2191078"/>
            <a:ext cx="2162175" cy="2465387"/>
            <a:chOff x="4214" y="377"/>
            <a:chExt cx="1362" cy="1553"/>
          </a:xfrm>
        </p:grpSpPr>
        <p:sp>
          <p:nvSpPr>
            <p:cNvPr id="22552" name="Text Box 29"/>
            <p:cNvSpPr txBox="1">
              <a:spLocks noChangeArrowheads="1"/>
            </p:cNvSpPr>
            <p:nvPr/>
          </p:nvSpPr>
          <p:spPr bwMode="auto">
            <a:xfrm>
              <a:off x="4320" y="377"/>
              <a:ext cx="49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SIDIS A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22553" name="Text Box 38"/>
            <p:cNvSpPr txBox="1">
              <a:spLocks noChangeArrowheads="1"/>
            </p:cNvSpPr>
            <p:nvPr/>
          </p:nvSpPr>
          <p:spPr bwMode="auto">
            <a:xfrm>
              <a:off x="4214" y="1644"/>
              <a:ext cx="2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30000"/>
                <a:t>+</a:t>
              </a:r>
              <a:endParaRPr lang="en-US" sz="2000"/>
            </a:p>
          </p:txBody>
        </p:sp>
        <p:sp>
          <p:nvSpPr>
            <p:cNvPr id="22554" name="Text Box 39"/>
            <p:cNvSpPr txBox="1">
              <a:spLocks noChangeArrowheads="1"/>
            </p:cNvSpPr>
            <p:nvPr/>
          </p:nvSpPr>
          <p:spPr bwMode="auto">
            <a:xfrm>
              <a:off x="5328" y="168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30000"/>
                <a:t>-</a:t>
              </a:r>
              <a:endParaRPr lang="en-US" sz="2000"/>
            </a:p>
          </p:txBody>
        </p:sp>
      </p:grpSp>
      <p:grpSp>
        <p:nvGrpSpPr>
          <p:cNvPr id="22531" name="Group 43"/>
          <p:cNvGrpSpPr>
            <a:grpSpLocks/>
          </p:cNvGrpSpPr>
          <p:nvPr/>
        </p:nvGrpSpPr>
        <p:grpSpPr bwMode="auto">
          <a:xfrm>
            <a:off x="76200" y="3467100"/>
            <a:ext cx="4038600" cy="3347437"/>
            <a:chOff x="0" y="2152"/>
            <a:chExt cx="2640" cy="2141"/>
          </a:xfrm>
        </p:grpSpPr>
        <p:sp>
          <p:nvSpPr>
            <p:cNvPr id="22546" name="Text Box 24"/>
            <p:cNvSpPr txBox="1">
              <a:spLocks noChangeArrowheads="1"/>
            </p:cNvSpPr>
            <p:nvPr/>
          </p:nvSpPr>
          <p:spPr bwMode="auto">
            <a:xfrm>
              <a:off x="384" y="4076"/>
              <a:ext cx="2215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Improved </a:t>
              </a:r>
              <a:r>
                <a:rPr lang="en-US" sz="1600" dirty="0" err="1">
                  <a:latin typeface="Times New Roman" pitchFamily="18" charset="0"/>
                  <a:cs typeface="Times New Roman" pitchFamily="18" charset="0"/>
                </a:rPr>
                <a:t>PDFs</a:t>
              </a: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 from </a:t>
              </a:r>
              <a:r>
                <a:rPr lang="en-US" sz="1600" dirty="0" err="1">
                  <a:latin typeface="Times New Roman" pitchFamily="18" charset="0"/>
                  <a:cs typeface="Times New Roman" pitchFamily="18" charset="0"/>
                </a:rPr>
                <a:t>NLO</a:t>
              </a: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 analyses </a:t>
              </a:r>
            </a:p>
          </p:txBody>
        </p:sp>
        <p:pic>
          <p:nvPicPr>
            <p:cNvPr id="11" name="Picture 3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120"/>
              <a:ext cx="1286" cy="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2" name="Picture 3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20"/>
              <a:ext cx="1278" cy="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" name="Picture 3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2"/>
              <a:ext cx="1390" cy="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" name="Picture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" y="2156"/>
              <a:ext cx="1290" cy="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2532" name="Group 44"/>
          <p:cNvGrpSpPr>
            <a:grpSpLocks/>
          </p:cNvGrpSpPr>
          <p:nvPr/>
        </p:nvGrpSpPr>
        <p:grpSpPr bwMode="auto">
          <a:xfrm>
            <a:off x="4311650" y="3429001"/>
            <a:ext cx="4832350" cy="3411538"/>
            <a:chOff x="2716" y="2160"/>
            <a:chExt cx="3044" cy="2149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" y="2160"/>
              <a:ext cx="1460" cy="1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541" name="Text Box 25"/>
            <p:cNvSpPr txBox="1">
              <a:spLocks noChangeArrowheads="1"/>
            </p:cNvSpPr>
            <p:nvPr/>
          </p:nvSpPr>
          <p:spPr bwMode="auto">
            <a:xfrm>
              <a:off x="2839" y="3941"/>
              <a:ext cx="13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Better determination of Higher Twist vs. </a:t>
              </a: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42" name="Text Box 37"/>
            <p:cNvSpPr txBox="1">
              <a:spLocks noChangeArrowheads="1"/>
            </p:cNvSpPr>
            <p:nvPr/>
          </p:nvSpPr>
          <p:spPr bwMode="auto">
            <a:xfrm>
              <a:off x="4368" y="3936"/>
              <a:ext cx="132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Improved coverage to</a:t>
              </a:r>
            </a:p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evaluate moments</a:t>
              </a:r>
            </a:p>
          </p:txBody>
        </p:sp>
        <p:grpSp>
          <p:nvGrpSpPr>
            <p:cNvPr id="22543" name="Group 40"/>
            <p:cNvGrpSpPr>
              <a:grpSpLocks/>
            </p:cNvGrpSpPr>
            <p:nvPr/>
          </p:nvGrpSpPr>
          <p:grpSpPr bwMode="auto">
            <a:xfrm>
              <a:off x="4032" y="2256"/>
              <a:ext cx="1728" cy="1627"/>
              <a:chOff x="4032" y="2256"/>
              <a:chExt cx="1728" cy="1627"/>
            </a:xfrm>
          </p:grpSpPr>
          <p:pic>
            <p:nvPicPr>
              <p:cNvPr id="22544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56"/>
                <a:ext cx="1728" cy="1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45" name="Text Box 26"/>
              <p:cNvSpPr txBox="1">
                <a:spLocks noChangeArrowheads="1"/>
              </p:cNvSpPr>
              <p:nvPr/>
            </p:nvSpPr>
            <p:spPr bwMode="auto">
              <a:xfrm>
                <a:off x="4512" y="3072"/>
                <a:ext cx="10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1" hangingPunct="1"/>
                <a:r>
                  <a:rPr lang="en-US" sz="1200"/>
                  <a:t>Greater </a:t>
                </a:r>
              </a:p>
              <a:p>
                <a:pPr algn="ctr" eaLnBrk="1" hangingPunct="1"/>
                <a:r>
                  <a:rPr lang="en-US" sz="1200" i="1"/>
                  <a:t>x</a:t>
                </a:r>
                <a:r>
                  <a:rPr lang="en-US" sz="1200"/>
                  <a:t>-coverage </a:t>
                </a:r>
              </a:p>
              <a:p>
                <a:pPr algn="r" eaLnBrk="1" hangingPunct="1"/>
                <a:r>
                  <a:rPr lang="en-US" sz="1200"/>
                  <a:t>for </a:t>
                </a:r>
                <a:r>
                  <a:rPr lang="en-US" sz="1200">
                    <a:latin typeface="Symbol" charset="0"/>
                    <a:sym typeface="Symbol" charset="0"/>
                  </a:rPr>
                  <a:t></a:t>
                </a:r>
                <a:r>
                  <a:rPr lang="en-US" sz="1200" baseline="-25000"/>
                  <a:t>1</a:t>
                </a:r>
                <a:endParaRPr lang="en-US" sz="1200"/>
              </a:p>
            </p:txBody>
          </p:sp>
        </p:grpSp>
      </p:grpSp>
      <p:grpSp>
        <p:nvGrpSpPr>
          <p:cNvPr id="22533" name="Group 41"/>
          <p:cNvGrpSpPr>
            <a:grpSpLocks/>
          </p:cNvGrpSpPr>
          <p:nvPr/>
        </p:nvGrpSpPr>
        <p:grpSpPr bwMode="auto">
          <a:xfrm>
            <a:off x="91770" y="1249056"/>
            <a:ext cx="5355273" cy="2167953"/>
            <a:chOff x="48" y="528"/>
            <a:chExt cx="3408" cy="1656"/>
          </a:xfrm>
        </p:grpSpPr>
        <p:pic>
          <p:nvPicPr>
            <p:cNvPr id="22535" name="Picture 9" descr="A1d_CLAS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400"/>
            <a:stretch>
              <a:fillRect/>
            </a:stretch>
          </p:blipFill>
          <p:spPr bwMode="auto">
            <a:xfrm>
              <a:off x="1872" y="528"/>
              <a:ext cx="1584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6" name="Picture 8" descr="A1p_CLAS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2675"/>
            <a:stretch>
              <a:fillRect/>
            </a:stretch>
          </p:blipFill>
          <p:spPr bwMode="auto">
            <a:xfrm>
              <a:off x="48" y="531"/>
              <a:ext cx="1680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Rectangle 16"/>
            <p:cNvSpPr>
              <a:spLocks noChangeArrowheads="1"/>
            </p:cNvSpPr>
            <p:nvPr/>
          </p:nvSpPr>
          <p:spPr bwMode="auto">
            <a:xfrm>
              <a:off x="624" y="1584"/>
              <a:ext cx="105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200"/>
                <a:t>Inclusive A</a:t>
              </a:r>
              <a:r>
                <a:rPr lang="en-US" sz="1200" baseline="-25000"/>
                <a:t>1</a:t>
              </a:r>
              <a:endParaRPr lang="en-US" sz="1200" i="1"/>
            </a:p>
          </p:txBody>
        </p:sp>
        <p:sp>
          <p:nvSpPr>
            <p:cNvPr id="22538" name="Text Box 22"/>
            <p:cNvSpPr txBox="1">
              <a:spLocks noChangeArrowheads="1"/>
            </p:cNvSpPr>
            <p:nvPr/>
          </p:nvSpPr>
          <p:spPr bwMode="auto">
            <a:xfrm>
              <a:off x="950" y="60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2539" name="Rectangle 23"/>
            <p:cNvSpPr>
              <a:spLocks noChangeArrowheads="1"/>
            </p:cNvSpPr>
            <p:nvPr/>
          </p:nvSpPr>
          <p:spPr bwMode="auto">
            <a:xfrm>
              <a:off x="2688" y="7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d</a:t>
              </a:r>
            </a:p>
          </p:txBody>
        </p:sp>
      </p:grpSp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5418168" y="544233"/>
            <a:ext cx="45583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Additional information on </a:t>
            </a:r>
            <a:r>
              <a:rPr lang="en-US" sz="1600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from SIDIS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50124" y="614150"/>
            <a:ext cx="498143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Goal of E12-06-109: x-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PDF (q or g) for 0.06&lt; x 0/8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06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77" y="274638"/>
            <a:ext cx="8585127" cy="59655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will 50 more days on D get us?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98451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48" y="6276769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Relative uncertainties on polarized PDFs with various data sets (Courtesy N. Sato)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77" y="274638"/>
            <a:ext cx="8585127" cy="59655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will 50 more days on D get us?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98451"/>
            <a:ext cx="9144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48" y="6276769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Relative uncertainties on polarized PDFs with various data sets (Courtesy N. Sato)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2560845" y="4397938"/>
            <a:ext cx="1857662" cy="1784366"/>
            <a:chOff x="2560845" y="4397938"/>
            <a:chExt cx="1857662" cy="1784366"/>
          </a:xfrm>
        </p:grpSpPr>
        <p:sp>
          <p:nvSpPr>
            <p:cNvPr id="6" name="Donut 5"/>
            <p:cNvSpPr/>
            <p:nvPr/>
          </p:nvSpPr>
          <p:spPr bwMode="auto">
            <a:xfrm>
              <a:off x="2560845" y="4397938"/>
              <a:ext cx="1857662" cy="1784366"/>
            </a:xfrm>
            <a:prstGeom prst="donut">
              <a:avLst>
                <a:gd name="adj" fmla="val 4381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49170" y="5458060"/>
              <a:ext cx="104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Crucial!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27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77" y="-11970"/>
            <a:ext cx="8585127" cy="59655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will 50 more days on D get us?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095" y="866625"/>
            <a:ext cx="8928100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9286" y="523659"/>
            <a:ext cx="183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/d for x→1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448" y="5683772"/>
            <a:ext cx="422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As approved</a:t>
            </a:r>
            <a:endParaRPr lang="en-US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9402" y="5683773"/>
            <a:ext cx="417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</a:rPr>
              <a:t>With doubled beam time</a:t>
            </a:r>
            <a:endParaRPr lang="en-US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896" y="6187594"/>
            <a:ext cx="429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</a:rPr>
              <a:t>With “unlucky” statistical fluctuations, cannot exclude </a:t>
            </a:r>
            <a:r>
              <a:rPr lang="en-US" sz="1400" dirty="0" err="1" smtClean="0">
                <a:latin typeface="Symbol" pitchFamily="18" charset="2"/>
                <a:cs typeface="Symbol" charset="2"/>
              </a:rPr>
              <a:t>D</a:t>
            </a:r>
            <a:r>
              <a:rPr lang="en-US" sz="1400" dirty="0" err="1" smtClean="0">
                <a:latin typeface="Times New Roman" pitchFamily="18" charset="0"/>
              </a:rPr>
              <a:t>d</a:t>
            </a:r>
            <a:r>
              <a:rPr lang="en-US" sz="1400" dirty="0" smtClean="0">
                <a:latin typeface="Times New Roman" pitchFamily="18" charset="0"/>
              </a:rPr>
              <a:t>/d &gt; 0 at highest </a:t>
            </a:r>
            <a:r>
              <a:rPr lang="en-US" sz="1400" i="1" dirty="0" smtClean="0">
                <a:latin typeface="Times New Roman" pitchFamily="18" charset="0"/>
              </a:rPr>
              <a:t>x</a:t>
            </a:r>
            <a:r>
              <a:rPr lang="en-US" sz="1400" dirty="0" smtClean="0">
                <a:latin typeface="Times New Roman" pitchFamily="18" charset="0"/>
              </a:rPr>
              <a:t> (</a:t>
            </a:r>
            <a:r>
              <a:rPr lang="en-US" sz="1400" dirty="0">
                <a:latin typeface="Symbol" pitchFamily="18" charset="2"/>
                <a:cs typeface="Symbol" charset="2"/>
              </a:rPr>
              <a:t>c</a:t>
            </a:r>
            <a:r>
              <a:rPr lang="en-US" sz="1400" baseline="30000" dirty="0">
                <a:latin typeface="Times New Roman" pitchFamily="18" charset="0"/>
              </a:rPr>
              <a:t>2</a:t>
            </a:r>
            <a:r>
              <a:rPr lang="en-US" sz="1400" dirty="0">
                <a:latin typeface="Times New Roman" pitchFamily="18" charset="0"/>
              </a:rPr>
              <a:t>/</a:t>
            </a:r>
            <a:r>
              <a:rPr lang="en-US" sz="1400" dirty="0" err="1">
                <a:latin typeface="Times New Roman" pitchFamily="18" charset="0"/>
              </a:rPr>
              <a:t>dof</a:t>
            </a:r>
            <a:r>
              <a:rPr lang="en-US" sz="1400" dirty="0" smtClean="0">
                <a:latin typeface="Times New Roman" pitchFamily="18" charset="0"/>
              </a:rPr>
              <a:t>=2.5, </a:t>
            </a:r>
            <a:r>
              <a:rPr lang="en-US" sz="1400" i="1" dirty="0" smtClean="0">
                <a:latin typeface="Times New Roman" pitchFamily="18" charset="0"/>
              </a:rPr>
              <a:t>p</a:t>
            </a:r>
            <a:r>
              <a:rPr lang="en-US" sz="1400" dirty="0" smtClean="0">
                <a:latin typeface="Times New Roman" pitchFamily="18" charset="0"/>
              </a:rPr>
              <a:t>=8%) </a:t>
            </a:r>
            <a:endParaRPr lang="en-US" sz="1400" dirty="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8336" y="6182549"/>
            <a:ext cx="441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</a:rPr>
              <a:t>Even with “unlucky” statistical fluctuations, can exclude </a:t>
            </a:r>
            <a:r>
              <a:rPr lang="en-US" sz="1400" dirty="0" err="1" smtClean="0">
                <a:latin typeface="Symbol" pitchFamily="18" charset="2"/>
                <a:cs typeface="Symbol" charset="2"/>
              </a:rPr>
              <a:t>D</a:t>
            </a:r>
            <a:r>
              <a:rPr lang="en-US" sz="1400" dirty="0" err="1" smtClean="0">
                <a:latin typeface="Times New Roman" pitchFamily="18" charset="0"/>
              </a:rPr>
              <a:t>d</a:t>
            </a:r>
            <a:r>
              <a:rPr lang="en-US" sz="1400" dirty="0" smtClean="0">
                <a:latin typeface="Times New Roman" pitchFamily="18" charset="0"/>
              </a:rPr>
              <a:t>/d &gt; 0 at highest </a:t>
            </a:r>
            <a:r>
              <a:rPr lang="en-US" sz="1400" i="1" dirty="0" smtClean="0">
                <a:latin typeface="Times New Roman" pitchFamily="18" charset="0"/>
              </a:rPr>
              <a:t>x</a:t>
            </a:r>
            <a:r>
              <a:rPr lang="en-US" sz="1400" dirty="0" smtClean="0">
                <a:latin typeface="Times New Roman" pitchFamily="18" charset="0"/>
              </a:rPr>
              <a:t> (</a:t>
            </a:r>
            <a:r>
              <a:rPr lang="en-US" sz="1400" dirty="0" smtClean="0">
                <a:latin typeface="Symbol" pitchFamily="18" charset="2"/>
                <a:cs typeface="Symbol" charset="2"/>
              </a:rPr>
              <a:t>c</a:t>
            </a:r>
            <a:r>
              <a:rPr lang="en-US" sz="1400" baseline="30000" dirty="0" smtClean="0">
                <a:latin typeface="Times New Roman" pitchFamily="18" charset="0"/>
              </a:rPr>
              <a:t>2</a:t>
            </a:r>
            <a:r>
              <a:rPr lang="en-US" sz="1400" dirty="0" smtClean="0">
                <a:latin typeface="Times New Roman" pitchFamily="18" charset="0"/>
              </a:rPr>
              <a:t>/</a:t>
            </a:r>
            <a:r>
              <a:rPr lang="en-US" sz="1400" dirty="0" err="1" smtClean="0">
                <a:latin typeface="Times New Roman" pitchFamily="18" charset="0"/>
              </a:rPr>
              <a:t>dof</a:t>
            </a:r>
            <a:r>
              <a:rPr lang="en-US" sz="1400" dirty="0" smtClean="0">
                <a:latin typeface="Times New Roman" pitchFamily="18" charset="0"/>
              </a:rPr>
              <a:t>=6.6, </a:t>
            </a:r>
            <a:r>
              <a:rPr lang="en-US" sz="1400" i="1" dirty="0">
                <a:latin typeface="Times New Roman" pitchFamily="18" charset="0"/>
              </a:rPr>
              <a:t>p</a:t>
            </a:r>
            <a:r>
              <a:rPr lang="en-US" sz="1400" dirty="0" smtClean="0">
                <a:latin typeface="Times New Roman" pitchFamily="18" charset="0"/>
              </a:rPr>
              <a:t>=0.4%) </a:t>
            </a:r>
            <a:endParaRPr lang="en-US" sz="1400" dirty="0">
              <a:latin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4967784"/>
            <a:ext cx="9213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Curves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pQCD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without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OAM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effects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(Brodsky et al.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Nucl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. Phys. B441 (1995) –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Avakian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et al. PRL99 (2007))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5243014"/>
            <a:ext cx="553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Projections: hyperfine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perturbed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model (N.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Isgur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et al., PRD59 (1999)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865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673" y="1040944"/>
            <a:ext cx="3209292" cy="2567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26053" y="1028244"/>
            <a:ext cx="3176018" cy="2600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946" y="4152278"/>
            <a:ext cx="7465996" cy="2705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287" y="3705183"/>
            <a:ext cx="791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Only K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production on D is uniquely sensitive to </a:t>
            </a:r>
            <a:r>
              <a:rPr lang="en-US" dirty="0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 (</a:t>
            </a:r>
            <a:r>
              <a:rPr lang="en-US" dirty="0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 and </a:t>
            </a:r>
            <a:r>
              <a:rPr lang="en-US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largely cancel)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2877" y="-11970"/>
            <a:ext cx="8585127" cy="596552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will 50 more days on D get us?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415635" y="655092"/>
            <a:ext cx="49702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SIDIS (kaon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channels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 – HERMES data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4" name="ZoneTexte 763"/>
          <p:cNvSpPr txBox="1"/>
          <p:nvPr/>
        </p:nvSpPr>
        <p:spPr>
          <a:xfrm>
            <a:off x="4558352" y="470847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Symbol" pitchFamily="18" charset="2"/>
              </a:rPr>
              <a:t>D</a:t>
            </a:r>
            <a:r>
              <a:rPr lang="fr-FR" dirty="0" err="1" smtClean="0"/>
              <a:t>s</a:t>
            </a:r>
            <a:r>
              <a:rPr lang="fr-FR" dirty="0" smtClean="0"/>
              <a:t>→0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18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51146" y="2363189"/>
            <a:ext cx="7891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Semi-Inclusive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Inelastic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(SIDIS) on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The case for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doubling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statistics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317522" y="3578771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Silvia Pisano,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INFN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 Frascati, contact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person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45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0758" y="5153"/>
            <a:ext cx="7310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Transverse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PDFs&amp;FFs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28" y="3198104"/>
            <a:ext cx="4913019" cy="323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7572" y="705345"/>
            <a:ext cx="3316413" cy="225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424459" y="1366562"/>
            <a:ext cx="1008112" cy="1008112"/>
          </a:xfrm>
          <a:prstGeom prst="rect">
            <a:avLst/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11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3553775211"/>
              </p:ext>
            </p:extLst>
          </p:nvPr>
        </p:nvGraphicFramePr>
        <p:xfrm>
          <a:off x="5173702" y="4077072"/>
          <a:ext cx="3875298" cy="201496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01443"/>
                <a:gridCol w="737278"/>
                <a:gridCol w="1139795"/>
                <a:gridCol w="1196782"/>
              </a:tblGrid>
              <a:tr h="501711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q/H</a:t>
                      </a:r>
                      <a:endParaRPr lang="it-IT" sz="1600" b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U</a:t>
                      </a:r>
                      <a:endParaRPr lang="it-IT" sz="1600" b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L</a:t>
                      </a:r>
                      <a:endParaRPr lang="it-IT" sz="1600" b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</a:t>
                      </a:r>
                      <a:endParaRPr lang="it-IT" sz="1600" b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</a:tr>
              <a:tr h="501711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U</a:t>
                      </a:r>
                      <a:endParaRPr lang="it-IT" sz="16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blipFill rotWithShape="1">
                      <a:blip r:embed="rId4"/>
                      <a:stretch>
                        <a:fillRect l="-107767" t="-104688" r="-314563" b="-21093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it-IT" sz="16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blipFill rotWithShape="1">
                      <a:blip r:embed="rId4"/>
                      <a:stretch>
                        <a:fillRect l="-224096" t="-104688" b="-210938"/>
                      </a:stretch>
                    </a:blipFill>
                  </a:tcPr>
                </a:tc>
              </a:tr>
              <a:tr h="502340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L</a:t>
                      </a:r>
                      <a:endParaRPr lang="it-IT" sz="16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6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blipFill rotWithShape="1">
                      <a:blip r:embed="rId4"/>
                      <a:stretch>
                        <a:fillRect l="-135443" t="-201538" r="-105063" b="-10769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blipFill rotWithShape="1">
                      <a:blip r:embed="rId4"/>
                      <a:stretch>
                        <a:fillRect l="-224096" t="-201538" b="-107692"/>
                      </a:stretch>
                    </a:blipFill>
                  </a:tcPr>
                </a:tc>
              </a:tr>
              <a:tr h="509207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T</a:t>
                      </a:r>
                      <a:endParaRPr lang="it-IT" sz="16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blipFill rotWithShape="1">
                      <a:blip r:embed="rId4"/>
                      <a:stretch>
                        <a:fillRect l="-107767" t="-296970" r="-314563" b="-606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blipFill rotWithShape="1">
                      <a:blip r:embed="rId4"/>
                      <a:stretch>
                        <a:fillRect l="-135443" t="-296970" r="-105063" b="-606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blipFill rotWithShape="1">
                      <a:blip r:embed="rId4"/>
                      <a:stretch>
                        <a:fillRect l="-224096" t="-296970" b="-6061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12" name="Rettangolo 11"/>
          <p:cNvSpPr/>
          <p:nvPr/>
        </p:nvSpPr>
        <p:spPr>
          <a:xfrm>
            <a:off x="5152770" y="3103307"/>
            <a:ext cx="3361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Fragmentation Functions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it-IT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it-IT" b="0" dirty="0" smtClean="0">
                <a:latin typeface="Times New Roman" pitchFamily="18" charset="0"/>
                <a:cs typeface="Times New Roman" pitchFamily="18" charset="0"/>
              </a:rPr>
              <a:t>transition </a:t>
            </a:r>
            <a:r>
              <a:rPr lang="it-IT" b="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partonic </a:t>
            </a:r>
            <a:r>
              <a:rPr lang="it-IT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hadronic </a:t>
            </a:r>
            <a:r>
              <a:rPr lang="it-IT" b="0" dirty="0" smtClean="0">
                <a:latin typeface="Times New Roman" pitchFamily="18" charset="0"/>
                <a:cs typeface="Times New Roman" pitchFamily="18" charset="0"/>
              </a:rPr>
              <a:t>degrees of freedom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80004" y="957806"/>
            <a:ext cx="4678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leading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-twist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TMDs</a:t>
            </a:r>
            <a:endParaRPr lang="fr-FR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depend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 the parton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longitudinal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fraction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and 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transverse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fr-FR" i="1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→ 3D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dynamics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nucleon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716984" y="524888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Kotzinian</a:t>
            </a:r>
            <a:r>
              <a:rPr lang="fr-FR" sz="800" dirty="0" smtClean="0"/>
              <a:t>-</a:t>
            </a:r>
            <a:r>
              <a:rPr lang="fr-FR" sz="800" dirty="0" err="1" smtClean="0"/>
              <a:t>Mulders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567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t 19"/>
          <p:cNvGraphicFramePr>
            <a:graphicFrameLocks noChangeAspect="1"/>
          </p:cNvGraphicFramePr>
          <p:nvPr/>
        </p:nvGraphicFramePr>
        <p:xfrm>
          <a:off x="5908675" y="3957638"/>
          <a:ext cx="3140075" cy="1065212"/>
        </p:xfrm>
        <a:graphic>
          <a:graphicData uri="http://schemas.openxmlformats.org/presentationml/2006/ole">
            <p:oleObj spid="_x0000_s400387" name="Équation" r:id="rId3" imgW="2057400" imgH="698400" progId="Equation.3">
              <p:embed/>
            </p:oleObj>
          </a:graphicData>
        </a:graphic>
      </p:graphicFrame>
      <p:sp>
        <p:nvSpPr>
          <p:cNvPr id="26" name="Rectangle 25"/>
          <p:cNvSpPr/>
          <p:nvPr/>
        </p:nvSpPr>
        <p:spPr bwMode="auto">
          <a:xfrm>
            <a:off x="5818911" y="4360027"/>
            <a:ext cx="3253839" cy="736270"/>
          </a:xfrm>
          <a:prstGeom prst="rect">
            <a:avLst/>
          </a:prstGeom>
          <a:solidFill>
            <a:srgbClr val="FFFF00">
              <a:alpha val="26000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856260" y="2104"/>
            <a:ext cx="5419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Single-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hadron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SIDIS cross-</a:t>
            </a:r>
            <a:r>
              <a:rPr lang="it-IT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section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3270" y="60592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dirty="0" smtClean="0">
                <a:latin typeface="Times New Roman" pitchFamily="18" charset="0"/>
                <a:cs typeface="Times New Roman" pitchFamily="18" charset="0"/>
              </a:rPr>
              <a:t>Depending on the </a:t>
            </a:r>
            <a:r>
              <a:rPr lang="it-IT" b="0" dirty="0" smtClean="0">
                <a:latin typeface="Times New Roman" pitchFamily="18" charset="0"/>
                <a:cs typeface="Times New Roman" pitchFamily="18" charset="0"/>
              </a:rPr>
              <a:t>polarizations of beam and target, different TMD and FF </a:t>
            </a:r>
            <a:r>
              <a:rPr lang="it-IT" b="0" dirty="0" smtClean="0">
                <a:latin typeface="Times New Roman" pitchFamily="18" charset="0"/>
                <a:cs typeface="Times New Roman" pitchFamily="18" charset="0"/>
              </a:rPr>
              <a:t>can be accessed:</a:t>
            </a:r>
            <a:endParaRPr lang="it-IT" b="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-46870" y="1229710"/>
            <a:ext cx="5652027" cy="5396721"/>
            <a:chOff x="403804" y="1124743"/>
            <a:chExt cx="5597747" cy="5328593"/>
          </a:xfrm>
        </p:grpSpPr>
        <p:grpSp>
          <p:nvGrpSpPr>
            <p:cNvPr id="4" name="Group 15"/>
            <p:cNvGrpSpPr/>
            <p:nvPr/>
          </p:nvGrpSpPr>
          <p:grpSpPr>
            <a:xfrm>
              <a:off x="1111239" y="1124743"/>
              <a:ext cx="4890312" cy="5328593"/>
              <a:chOff x="823207" y="1124743"/>
              <a:chExt cx="4890312" cy="5328593"/>
            </a:xfrm>
          </p:grpSpPr>
          <p:pic>
            <p:nvPicPr>
              <p:cNvPr id="11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207" y="1124743"/>
                <a:ext cx="4890310" cy="5328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Rectangle 9"/>
              <p:cNvSpPr/>
              <p:nvPr/>
            </p:nvSpPr>
            <p:spPr>
              <a:xfrm>
                <a:off x="1465047" y="1700807"/>
                <a:ext cx="3816424" cy="1296144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6"/>
              <p:cNvSpPr/>
              <p:nvPr/>
            </p:nvSpPr>
            <p:spPr>
              <a:xfrm>
                <a:off x="1249021" y="3068960"/>
                <a:ext cx="3954880" cy="1008112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7"/>
              <p:cNvSpPr/>
              <p:nvPr/>
            </p:nvSpPr>
            <p:spPr>
              <a:xfrm>
                <a:off x="1249024" y="4149080"/>
                <a:ext cx="4464495" cy="2223864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6"/>
            <p:cNvSpPr txBox="1"/>
            <p:nvPr/>
          </p:nvSpPr>
          <p:spPr>
            <a:xfrm rot="16200000">
              <a:off x="-124362" y="1706255"/>
              <a:ext cx="1717489" cy="6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Unpolarized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19"/>
            <p:cNvSpPr txBox="1"/>
            <p:nvPr/>
          </p:nvSpPr>
          <p:spPr>
            <a:xfrm rot="16200000">
              <a:off x="-105118" y="3393093"/>
              <a:ext cx="1656185" cy="638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Longitudinally pol.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 rot="16200000">
              <a:off x="115797" y="5103620"/>
              <a:ext cx="1395841" cy="6383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 smtClean="0">
                  <a:latin typeface="Times New Roman" pitchFamily="18" charset="0"/>
                  <a:cs typeface="Times New Roman" pitchFamily="18" charset="0"/>
                </a:rPr>
                <a:t>Tranversely pol. target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759531" y="2695474"/>
            <a:ext cx="3241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18 structure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appear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in the cross section</a:t>
            </a:r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/>
        </p:nvGraphicFramePr>
        <p:xfrm>
          <a:off x="6414490" y="3328516"/>
          <a:ext cx="1968552" cy="456128"/>
        </p:xfrm>
        <a:graphic>
          <a:graphicData uri="http://schemas.openxmlformats.org/presentationml/2006/ole">
            <p:oleObj spid="_x0000_s400385" name="Équation" r:id="rId5" imgW="1041120" imgH="241200" progId="Equation.3">
              <p:embed/>
            </p:oleObj>
          </a:graphicData>
        </a:graphic>
      </p:graphicFrame>
      <p:graphicFrame>
        <p:nvGraphicFramePr>
          <p:cNvPr id="19" name="Objet 18"/>
          <p:cNvGraphicFramePr>
            <a:graphicFrameLocks noChangeAspect="1"/>
          </p:cNvGraphicFramePr>
          <p:nvPr/>
        </p:nvGraphicFramePr>
        <p:xfrm>
          <a:off x="6780723" y="6026725"/>
          <a:ext cx="1056556" cy="653144"/>
        </p:xfrm>
        <a:graphic>
          <a:graphicData uri="http://schemas.openxmlformats.org/presentationml/2006/ole">
            <p:oleObj spid="_x0000_s400386" name="Équation" r:id="rId6" imgW="698400" imgH="431640" progId="Equation.3">
              <p:embed/>
            </p:oleObj>
          </a:graphicData>
        </a:graphic>
      </p:graphicFrame>
      <p:grpSp>
        <p:nvGrpSpPr>
          <p:cNvPr id="27" name="Groupe 26"/>
          <p:cNvGrpSpPr/>
          <p:nvPr/>
        </p:nvGrpSpPr>
        <p:grpSpPr>
          <a:xfrm>
            <a:off x="5342458" y="1243184"/>
            <a:ext cx="3801542" cy="1469338"/>
            <a:chOff x="5342458" y="1166984"/>
            <a:chExt cx="3801542" cy="1469338"/>
          </a:xfrm>
        </p:grpSpPr>
        <p:pic>
          <p:nvPicPr>
            <p:cNvPr id="21" name="Image 20" descr="sidis_drawing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458" y="1166984"/>
              <a:ext cx="3801542" cy="1469338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>
              <a:off x="6875814" y="1436916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0" dirty="0" smtClean="0"/>
                <a:t>q</a:t>
              </a:r>
              <a:endParaRPr lang="en-US" sz="1200" b="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48798" y="2325586"/>
              <a:ext cx="447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0" dirty="0" smtClean="0"/>
                <a:t>(P</a:t>
              </a:r>
              <a:r>
                <a:rPr lang="fr-FR" sz="1200" b="0" baseline="-25000" dirty="0" smtClean="0"/>
                <a:t>1</a:t>
              </a:r>
              <a:r>
                <a:rPr lang="fr-FR" sz="1200" b="0" dirty="0" smtClean="0"/>
                <a:t>)</a:t>
              </a:r>
              <a:endParaRPr lang="en-US" sz="1200" b="0" dirty="0"/>
            </a:p>
          </p:txBody>
        </p:sp>
      </p:grpSp>
      <p:sp>
        <p:nvSpPr>
          <p:cNvPr id="25" name="ZoneTexte 24"/>
          <p:cNvSpPr txBox="1"/>
          <p:nvPr/>
        </p:nvSpPr>
        <p:spPr>
          <a:xfrm>
            <a:off x="6436427" y="5260769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600" b="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unpolarized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FF</a:t>
            </a:r>
          </a:p>
          <a:p>
            <a:r>
              <a:rPr lang="fr-FR" sz="1600" b="0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fr-FR" sz="1600" b="0" i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fr-FR" sz="1600" b="0" i="1" baseline="30000" dirty="0" smtClean="0">
                <a:latin typeface="Times New Roman" pitchFamily="18" charset="0"/>
                <a:cs typeface="Times New Roman" pitchFamily="18" charset="0"/>
              </a:rPr>
              <a:t>┴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FF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79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89760" y="15240"/>
            <a:ext cx="581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SIDIS and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PDFs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441960" y="543878"/>
            <a:ext cx="8214360" cy="4592002"/>
            <a:chOff x="441960" y="787718"/>
            <a:chExt cx="8214360" cy="4592002"/>
          </a:xfrm>
        </p:grpSpPr>
        <p:pic>
          <p:nvPicPr>
            <p:cNvPr id="42906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960" y="787718"/>
              <a:ext cx="8214360" cy="2732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9061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7422" y="3519950"/>
              <a:ext cx="8203437" cy="1859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ZoneTexte 10"/>
          <p:cNvSpPr txBox="1"/>
          <p:nvPr/>
        </p:nvSpPr>
        <p:spPr>
          <a:xfrm>
            <a:off x="1209936" y="5379720"/>
            <a:ext cx="694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f.o.m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dil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. factor*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roughly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for NH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and ND</a:t>
            </a:r>
            <a:r>
              <a:rPr lang="fr-F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ssuming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for proton and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deuteron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data</a:t>
            </a:r>
            <a:endParaRPr lang="fr-FR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/>
        </p:nvGraphicFramePr>
        <p:xfrm>
          <a:off x="3281998" y="6061075"/>
          <a:ext cx="2687637" cy="431800"/>
        </p:xfrm>
        <a:graphic>
          <a:graphicData uri="http://schemas.openxmlformats.org/presentationml/2006/ole">
            <p:oleObj spid="_x0000_s429062" name="Équation" r:id="rId5" imgW="1346040" imgH="215640" progId="Equation.3">
              <p:embed/>
            </p:oleObj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6737985" y="6503908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>
                <a:latin typeface="Times New Roman" pitchFamily="18" charset="0"/>
                <a:cs typeface="Times New Roman" pitchFamily="18" charset="0"/>
              </a:rPr>
              <a:t>Thanks</a:t>
            </a:r>
            <a:r>
              <a:rPr lang="fr-FR" sz="1600" i="1" dirty="0" smtClean="0">
                <a:latin typeface="Times New Roman" pitchFamily="18" charset="0"/>
                <a:cs typeface="Times New Roman" pitchFamily="18" charset="0"/>
              </a:rPr>
              <a:t> to M. </a:t>
            </a:r>
            <a:r>
              <a:rPr lang="fr-FR" sz="1600" i="1" dirty="0" err="1" smtClean="0">
                <a:latin typeface="Times New Roman" pitchFamily="18" charset="0"/>
                <a:cs typeface="Times New Roman" pitchFamily="18" charset="0"/>
              </a:rPr>
              <a:t>Contalbrigo</a:t>
            </a:r>
            <a:endParaRPr lang="en-US" sz="16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6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21782"/>
            <a:ext cx="7157085" cy="335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0" y="2852848"/>
            <a:ext cx="429767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Kotzinian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Mulders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transversely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quark in a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proton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345958" y="0"/>
            <a:ext cx="8534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SIDIS on polarized ND</a:t>
            </a:r>
            <a:r>
              <a:rPr lang="it-IT" sz="28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single target spin asymmetry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asellaDiTesto 2"/>
          <p:cNvSpPr txBox="1"/>
          <p:nvPr/>
        </p:nvSpPr>
        <p:spPr>
          <a:xfrm>
            <a:off x="4312136" y="5717873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it-IT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</a:p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100 days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239000" y="3977640"/>
            <a:ext cx="1676400" cy="2308324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Doubling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helps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6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models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differ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crucial for the 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channel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has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lower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777240"/>
            <a:ext cx="3295224" cy="199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e 26"/>
          <p:cNvGrpSpPr/>
          <p:nvPr/>
        </p:nvGrpSpPr>
        <p:grpSpPr>
          <a:xfrm>
            <a:off x="4846320" y="639584"/>
            <a:ext cx="2286030" cy="1219696"/>
            <a:chOff x="-2123450" y="2636024"/>
            <a:chExt cx="2091719" cy="1073010"/>
          </a:xfrm>
        </p:grpSpPr>
        <p:pic>
          <p:nvPicPr>
            <p:cNvPr id="39936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2123450" y="2636024"/>
              <a:ext cx="2091719" cy="107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Ellipse 25"/>
            <p:cNvSpPr/>
            <p:nvPr/>
          </p:nvSpPr>
          <p:spPr bwMode="auto">
            <a:xfrm>
              <a:off x="-779815" y="3139440"/>
              <a:ext cx="6858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993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50259" y="838201"/>
            <a:ext cx="1310639" cy="883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6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17720" y="2163105"/>
            <a:ext cx="4526280" cy="103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ZoneTexte 28"/>
          <p:cNvSpPr txBox="1"/>
          <p:nvPr/>
        </p:nvSpPr>
        <p:spPr>
          <a:xfrm>
            <a:off x="472440" y="37033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K</a:t>
            </a:r>
            <a:r>
              <a:rPr lang="fr-FR" baseline="30000" dirty="0" smtClean="0"/>
              <a:t>+</a:t>
            </a:r>
            <a:endParaRPr lang="en-US" baseline="30000" dirty="0"/>
          </a:p>
        </p:txBody>
      </p:sp>
      <p:sp>
        <p:nvSpPr>
          <p:cNvPr id="30" name="ZoneTexte 29"/>
          <p:cNvSpPr txBox="1"/>
          <p:nvPr/>
        </p:nvSpPr>
        <p:spPr>
          <a:xfrm>
            <a:off x="4328160" y="374904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K</a:t>
            </a:r>
            <a:r>
              <a:rPr lang="fr-FR" baseline="30000" dirty="0" smtClean="0"/>
              <a:t>-</a:t>
            </a:r>
            <a:endParaRPr lang="en-US" baseline="30000" dirty="0"/>
          </a:p>
        </p:txBody>
      </p:sp>
      <p:sp>
        <p:nvSpPr>
          <p:cNvPr id="31" name="ZoneTexte 30"/>
          <p:cNvSpPr txBox="1"/>
          <p:nvPr/>
        </p:nvSpPr>
        <p:spPr>
          <a:xfrm>
            <a:off x="411480" y="5943600"/>
            <a:ext cx="269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Pasquini et al., PRD78 (2008)</a:t>
            </a:r>
          </a:p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CQM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, for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wave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endParaRPr lang="en-US" sz="1400" b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002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3"/>
          <p:cNvGrpSpPr>
            <a:grpSpLocks/>
          </p:cNvGrpSpPr>
          <p:nvPr/>
        </p:nvGrpSpPr>
        <p:grpSpPr bwMode="auto">
          <a:xfrm>
            <a:off x="6172200" y="4071938"/>
            <a:ext cx="1844675" cy="1871662"/>
            <a:chOff x="609600" y="4725988"/>
            <a:chExt cx="1844675" cy="1871662"/>
          </a:xfrm>
        </p:grpSpPr>
        <p:pic>
          <p:nvPicPr>
            <p:cNvPr id="45133" name="Picture 30" descr="E:\Physique\Talks\QCD_EVOLUTION2012\PD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600" y="4725988"/>
              <a:ext cx="1776413" cy="1871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34" name="Picture 6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8175" y="5181600"/>
              <a:ext cx="546100" cy="14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e 43"/>
          <p:cNvGrpSpPr>
            <a:grpSpLocks/>
          </p:cNvGrpSpPr>
          <p:nvPr/>
        </p:nvGrpSpPr>
        <p:grpSpPr bwMode="auto">
          <a:xfrm>
            <a:off x="228600" y="2395538"/>
            <a:ext cx="1844675" cy="1871662"/>
            <a:chOff x="228600" y="3429000"/>
            <a:chExt cx="1844675" cy="1871663"/>
          </a:xfrm>
        </p:grpSpPr>
        <p:pic>
          <p:nvPicPr>
            <p:cNvPr id="45129" name="Picture 5" descr="E:\Physique\Talks\QCD_EVOLUTION2012\Wign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" y="3429000"/>
              <a:ext cx="1776413" cy="187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30" name="Picture 6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6" r="47266" b="6572"/>
            <a:stretch>
              <a:fillRect/>
            </a:stretch>
          </p:blipFill>
          <p:spPr bwMode="auto">
            <a:xfrm>
              <a:off x="990600" y="3725863"/>
              <a:ext cx="179388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31" name="Picture 5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0882" b="6572"/>
            <a:stretch>
              <a:fillRect/>
            </a:stretch>
          </p:blipFill>
          <p:spPr bwMode="auto">
            <a:xfrm>
              <a:off x="1066800" y="4105275"/>
              <a:ext cx="14287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32" name="Picture 6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27175" y="3886200"/>
              <a:ext cx="546100" cy="14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42"/>
          <p:cNvGrpSpPr>
            <a:grpSpLocks/>
          </p:cNvGrpSpPr>
          <p:nvPr/>
        </p:nvGrpSpPr>
        <p:grpSpPr bwMode="auto">
          <a:xfrm>
            <a:off x="3200400" y="4071938"/>
            <a:ext cx="1844675" cy="1871662"/>
            <a:chOff x="2667000" y="2362200"/>
            <a:chExt cx="1844675" cy="1871662"/>
          </a:xfrm>
        </p:grpSpPr>
        <p:pic>
          <p:nvPicPr>
            <p:cNvPr id="45126" name="Picture 6" descr="E:\Physique\Talks\QCD_EVOLUTION2012\TM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67000" y="2362200"/>
              <a:ext cx="1776413" cy="1871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27" name="Picture 6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6" r="47266" b="6572"/>
            <a:stretch>
              <a:fillRect/>
            </a:stretch>
          </p:blipFill>
          <p:spPr bwMode="auto">
            <a:xfrm>
              <a:off x="3429000" y="2657475"/>
              <a:ext cx="179388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28" name="Picture 6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5575" y="2817812"/>
              <a:ext cx="546100" cy="14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e 47"/>
          <p:cNvGrpSpPr>
            <a:grpSpLocks/>
          </p:cNvGrpSpPr>
          <p:nvPr/>
        </p:nvGrpSpPr>
        <p:grpSpPr bwMode="auto">
          <a:xfrm>
            <a:off x="3200400" y="2395538"/>
            <a:ext cx="1844675" cy="1871662"/>
            <a:chOff x="609600" y="4725988"/>
            <a:chExt cx="1844675" cy="1871662"/>
          </a:xfrm>
        </p:grpSpPr>
        <p:pic>
          <p:nvPicPr>
            <p:cNvPr id="45123" name="Picture 42" descr="E:\Physique\Talks\QCD_EVOLUTION2012\GPD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9600" y="4725988"/>
              <a:ext cx="1776413" cy="1871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24" name="Picture 5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0882" b="6572"/>
            <a:stretch>
              <a:fillRect/>
            </a:stretch>
          </p:blipFill>
          <p:spPr bwMode="auto">
            <a:xfrm>
              <a:off x="1447800" y="5400675"/>
              <a:ext cx="14287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25" name="Picture 6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8175" y="5181600"/>
              <a:ext cx="546100" cy="14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e 50"/>
          <p:cNvGrpSpPr>
            <a:grpSpLocks/>
          </p:cNvGrpSpPr>
          <p:nvPr/>
        </p:nvGrpSpPr>
        <p:grpSpPr bwMode="auto">
          <a:xfrm>
            <a:off x="6172200" y="2395538"/>
            <a:ext cx="1776413" cy="1871662"/>
            <a:chOff x="609600" y="4725988"/>
            <a:chExt cx="1776413" cy="1871662"/>
          </a:xfrm>
        </p:grpSpPr>
        <p:pic>
          <p:nvPicPr>
            <p:cNvPr id="45121" name="Picture 118" descr="E:\Physique\Talks\QCD_EVOLUTION2012\FF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9600" y="4725988"/>
              <a:ext cx="1776413" cy="1871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122" name="Picture 5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0882" b="6572"/>
            <a:stretch>
              <a:fillRect/>
            </a:stretch>
          </p:blipFill>
          <p:spPr bwMode="auto">
            <a:xfrm>
              <a:off x="1447800" y="5400675"/>
              <a:ext cx="14287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063" name="AutoShape 144"/>
          <p:cNvSpPr>
            <a:spLocks noChangeArrowheads="1"/>
          </p:cNvSpPr>
          <p:nvPr/>
        </p:nvSpPr>
        <p:spPr bwMode="auto">
          <a:xfrm>
            <a:off x="2286000" y="323373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64" name="AutoShape 145"/>
          <p:cNvSpPr>
            <a:spLocks noChangeArrowheads="1"/>
          </p:cNvSpPr>
          <p:nvPr/>
        </p:nvSpPr>
        <p:spPr bwMode="auto">
          <a:xfrm>
            <a:off x="5257800" y="3233738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65" name="AutoShape 146"/>
          <p:cNvSpPr>
            <a:spLocks noChangeArrowheads="1"/>
          </p:cNvSpPr>
          <p:nvPr/>
        </p:nvSpPr>
        <p:spPr bwMode="auto">
          <a:xfrm rot="2100000">
            <a:off x="2246313" y="4168775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066" name="Picture 15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855"/>
          <a:stretch>
            <a:fillRect/>
          </a:stretch>
        </p:blipFill>
        <p:spPr bwMode="auto">
          <a:xfrm>
            <a:off x="5410200" y="2852738"/>
            <a:ext cx="427038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5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852"/>
          <a:stretch>
            <a:fillRect/>
          </a:stretch>
        </p:blipFill>
        <p:spPr bwMode="auto">
          <a:xfrm>
            <a:off x="2362200" y="2852738"/>
            <a:ext cx="62865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5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026" r="31624" b="-7349"/>
          <a:stretch>
            <a:fillRect/>
          </a:stretch>
        </p:blipFill>
        <p:spPr bwMode="auto">
          <a:xfrm>
            <a:off x="2590800" y="3690938"/>
            <a:ext cx="609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9" name="AutoShape 146"/>
          <p:cNvSpPr>
            <a:spLocks noChangeArrowheads="1"/>
          </p:cNvSpPr>
          <p:nvPr/>
        </p:nvSpPr>
        <p:spPr bwMode="auto">
          <a:xfrm rot="2100000">
            <a:off x="5218113" y="4168775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070" name="Picture 15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026" r="31624" b="-7349"/>
          <a:stretch>
            <a:fillRect/>
          </a:stretch>
        </p:blipFill>
        <p:spPr bwMode="auto">
          <a:xfrm>
            <a:off x="5562600" y="3690938"/>
            <a:ext cx="6096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91400" y="5638800"/>
            <a:ext cx="1492550" cy="96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91399" y="1715736"/>
            <a:ext cx="1468821" cy="957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419600" y="1688834"/>
            <a:ext cx="1508234" cy="98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6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21187" y="5638799"/>
            <a:ext cx="1516883" cy="982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533400" y="3810000"/>
            <a:ext cx="922338" cy="338138"/>
            <a:chOff x="4005" y="768"/>
            <a:chExt cx="581" cy="213"/>
          </a:xfrm>
        </p:grpSpPr>
        <p:sp>
          <p:nvSpPr>
            <p:cNvPr id="45119" name="Rectangle 20"/>
            <p:cNvSpPr>
              <a:spLocks noChangeArrowheads="1"/>
            </p:cNvSpPr>
            <p:nvPr/>
          </p:nvSpPr>
          <p:spPr bwMode="auto">
            <a:xfrm>
              <a:off x="4042" y="783"/>
              <a:ext cx="544" cy="193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b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5120" name="Text Box 21"/>
            <p:cNvSpPr txBox="1">
              <a:spLocks noChangeArrowheads="1"/>
            </p:cNvSpPr>
            <p:nvPr/>
          </p:nvSpPr>
          <p:spPr bwMode="auto">
            <a:xfrm>
              <a:off x="4005" y="768"/>
              <a:ext cx="57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BE" sz="1600" b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GTMDs</a:t>
              </a:r>
            </a:p>
          </p:txBody>
        </p:sp>
      </p:grpSp>
      <p:grpSp>
        <p:nvGrpSpPr>
          <p:cNvPr id="8" name="Group 59"/>
          <p:cNvGrpSpPr>
            <a:grpSpLocks/>
          </p:cNvGrpSpPr>
          <p:nvPr/>
        </p:nvGrpSpPr>
        <p:grpSpPr bwMode="auto">
          <a:xfrm>
            <a:off x="3560763" y="5159375"/>
            <a:ext cx="706437" cy="338138"/>
            <a:chOff x="3016" y="2238"/>
            <a:chExt cx="445" cy="213"/>
          </a:xfrm>
        </p:grpSpPr>
        <p:sp>
          <p:nvSpPr>
            <p:cNvPr id="45117" name="Rectangle 60"/>
            <p:cNvSpPr>
              <a:spLocks noChangeArrowheads="1"/>
            </p:cNvSpPr>
            <p:nvPr/>
          </p:nvSpPr>
          <p:spPr bwMode="auto">
            <a:xfrm>
              <a:off x="3016" y="2256"/>
              <a:ext cx="440" cy="192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b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5118" name="Text Box 61"/>
            <p:cNvSpPr txBox="1">
              <a:spLocks noChangeArrowheads="1"/>
            </p:cNvSpPr>
            <p:nvPr/>
          </p:nvSpPr>
          <p:spPr bwMode="auto">
            <a:xfrm>
              <a:off x="3024" y="2238"/>
              <a:ext cx="43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BE" sz="1600" b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TMDs</a:t>
              </a: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6656388" y="5180013"/>
            <a:ext cx="636587" cy="346075"/>
            <a:chOff x="1451" y="2455"/>
            <a:chExt cx="401" cy="264"/>
          </a:xfrm>
        </p:grpSpPr>
        <p:sp>
          <p:nvSpPr>
            <p:cNvPr id="45115" name="Rectangle 11"/>
            <p:cNvSpPr>
              <a:spLocks noChangeArrowheads="1"/>
            </p:cNvSpPr>
            <p:nvPr/>
          </p:nvSpPr>
          <p:spPr bwMode="auto">
            <a:xfrm>
              <a:off x="1460" y="2455"/>
              <a:ext cx="386" cy="234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b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5116" name="Text Box 12"/>
            <p:cNvSpPr txBox="1">
              <a:spLocks noChangeArrowheads="1"/>
            </p:cNvSpPr>
            <p:nvPr/>
          </p:nvSpPr>
          <p:spPr bwMode="auto">
            <a:xfrm>
              <a:off x="1451" y="2460"/>
              <a:ext cx="401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BE" sz="1600" b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PDFs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3597275" y="3509963"/>
            <a:ext cx="669925" cy="341312"/>
            <a:chOff x="286" y="3388"/>
            <a:chExt cx="380" cy="194"/>
          </a:xfrm>
        </p:grpSpPr>
        <p:sp>
          <p:nvSpPr>
            <p:cNvPr id="45113" name="Rectangle 14"/>
            <p:cNvSpPr>
              <a:spLocks noChangeArrowheads="1"/>
            </p:cNvSpPr>
            <p:nvPr/>
          </p:nvSpPr>
          <p:spPr bwMode="auto">
            <a:xfrm>
              <a:off x="286" y="3408"/>
              <a:ext cx="367" cy="174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b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5114" name="Text Box 15"/>
            <p:cNvSpPr txBox="1">
              <a:spLocks noChangeArrowheads="1"/>
            </p:cNvSpPr>
            <p:nvPr/>
          </p:nvSpPr>
          <p:spPr bwMode="auto">
            <a:xfrm>
              <a:off x="289" y="3388"/>
              <a:ext cx="37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BE" sz="1600" b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GPDs</a:t>
              </a:r>
            </a:p>
          </p:txBody>
        </p:sp>
      </p:grp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6654800" y="3522663"/>
            <a:ext cx="508000" cy="338137"/>
            <a:chOff x="3716" y="2778"/>
            <a:chExt cx="320" cy="213"/>
          </a:xfrm>
        </p:grpSpPr>
        <p:sp>
          <p:nvSpPr>
            <p:cNvPr id="45111" name="Rectangle 8"/>
            <p:cNvSpPr>
              <a:spLocks noChangeArrowheads="1"/>
            </p:cNvSpPr>
            <p:nvPr/>
          </p:nvSpPr>
          <p:spPr bwMode="auto">
            <a:xfrm>
              <a:off x="3716" y="2799"/>
              <a:ext cx="317" cy="192"/>
            </a:xfrm>
            <a:prstGeom prst="rect">
              <a:avLst/>
            </a:prstGeom>
            <a:solidFill>
              <a:srgbClr val="00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b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45112" name="Text Box 9"/>
            <p:cNvSpPr txBox="1">
              <a:spLocks noChangeArrowheads="1"/>
            </p:cNvSpPr>
            <p:nvPr/>
          </p:nvSpPr>
          <p:spPr bwMode="auto">
            <a:xfrm>
              <a:off x="3727" y="2778"/>
              <a:ext cx="30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BE" sz="1600" b="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FFs</a:t>
              </a:r>
            </a:p>
          </p:txBody>
        </p:sp>
      </p:grpSp>
      <p:sp>
        <p:nvSpPr>
          <p:cNvPr id="45080" name="Text Box 53"/>
          <p:cNvSpPr txBox="1">
            <a:spLocks noChangeArrowheads="1"/>
          </p:cNvSpPr>
          <p:nvPr/>
        </p:nvSpPr>
        <p:spPr bwMode="auto">
          <a:xfrm>
            <a:off x="3421117" y="1905000"/>
            <a:ext cx="922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BE" dirty="0" err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endParaRPr lang="fr-BE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81" name="Text Box 53"/>
          <p:cNvSpPr txBox="1">
            <a:spLocks noChangeArrowheads="1"/>
          </p:cNvSpPr>
          <p:nvPr/>
        </p:nvSpPr>
        <p:spPr bwMode="auto">
          <a:xfrm>
            <a:off x="6227379" y="1841936"/>
            <a:ext cx="12086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BE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Elastic</a:t>
            </a:r>
            <a:r>
              <a:rPr lang="fr-BE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BE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Scattering</a:t>
            </a:r>
            <a:endParaRPr lang="fr-BE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82" name="Text Box 53"/>
          <p:cNvSpPr txBox="1">
            <a:spLocks noChangeArrowheads="1"/>
          </p:cNvSpPr>
          <p:nvPr/>
        </p:nvSpPr>
        <p:spPr bwMode="auto">
          <a:xfrm>
            <a:off x="3405352" y="6172200"/>
            <a:ext cx="938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BE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SIDIS</a:t>
            </a:r>
          </a:p>
        </p:txBody>
      </p:sp>
      <p:sp>
        <p:nvSpPr>
          <p:cNvPr id="45083" name="Text Box 53"/>
          <p:cNvSpPr txBox="1">
            <a:spLocks noChangeArrowheads="1"/>
          </p:cNvSpPr>
          <p:nvPr/>
        </p:nvSpPr>
        <p:spPr bwMode="auto">
          <a:xfrm>
            <a:off x="6626770" y="6169025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BE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DIS</a:t>
            </a:r>
          </a:p>
        </p:txBody>
      </p:sp>
      <p:sp>
        <p:nvSpPr>
          <p:cNvPr id="45084" name="AutoShape 144"/>
          <p:cNvSpPr>
            <a:spLocks noChangeArrowheads="1"/>
          </p:cNvSpPr>
          <p:nvPr/>
        </p:nvSpPr>
        <p:spPr bwMode="auto">
          <a:xfrm>
            <a:off x="5257800" y="4932363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085" name="Picture 155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852"/>
          <a:stretch>
            <a:fillRect/>
          </a:stretch>
        </p:blipFill>
        <p:spPr bwMode="auto">
          <a:xfrm>
            <a:off x="5334000" y="4549775"/>
            <a:ext cx="6286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6" name="Picture 5" descr="E:\Physique\Talks\QCD_EVOLUTION2012\Wign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73050"/>
            <a:ext cx="1776412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7" name="Picture 6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6" r="47266" b="6572"/>
          <a:stretch>
            <a:fillRect/>
          </a:stretch>
        </p:blipFill>
        <p:spPr bwMode="auto">
          <a:xfrm>
            <a:off x="1500188" y="569913"/>
            <a:ext cx="17938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8" name="Picture 5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0882" b="6572"/>
          <a:stretch>
            <a:fillRect/>
          </a:stretch>
        </p:blipFill>
        <p:spPr bwMode="auto">
          <a:xfrm>
            <a:off x="1576388" y="949325"/>
            <a:ext cx="1428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9" name="Picture 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6763" y="730250"/>
            <a:ext cx="546100" cy="14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90" name="Rectangle à coins arrondis 54"/>
          <p:cNvSpPr>
            <a:spLocks noChangeArrowheads="1"/>
          </p:cNvSpPr>
          <p:nvPr/>
        </p:nvSpPr>
        <p:spPr bwMode="auto">
          <a:xfrm>
            <a:off x="357188" y="1103313"/>
            <a:ext cx="838200" cy="381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91" name="Text Box 55"/>
          <p:cNvSpPr txBox="1">
            <a:spLocks noChangeArrowheads="1"/>
          </p:cNvSpPr>
          <p:nvPr/>
        </p:nvSpPr>
        <p:spPr bwMode="auto">
          <a:xfrm>
            <a:off x="204788" y="1092200"/>
            <a:ext cx="1143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BE" sz="10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Impact parameter</a:t>
            </a:r>
          </a:p>
        </p:txBody>
      </p:sp>
      <p:cxnSp>
        <p:nvCxnSpPr>
          <p:cNvPr id="45092" name="Connecteur droit avec flèche 40"/>
          <p:cNvCxnSpPr>
            <a:cxnSpLocks noChangeShapeType="1"/>
          </p:cNvCxnSpPr>
          <p:nvPr/>
        </p:nvCxnSpPr>
        <p:spPr bwMode="auto">
          <a:xfrm flipV="1">
            <a:off x="1239838" y="1111250"/>
            <a:ext cx="260350" cy="152400"/>
          </a:xfrm>
          <a:prstGeom prst="straightConnector1">
            <a:avLst/>
          </a:prstGeom>
          <a:noFill/>
          <a:ln w="25400" algn="ctr">
            <a:solidFill>
              <a:srgbClr val="0033CC"/>
            </a:solidFill>
            <a:round/>
            <a:headEnd/>
            <a:tailEnd type="stealth" w="med" len="med"/>
          </a:ln>
        </p:spPr>
      </p:cxnSp>
      <p:sp>
        <p:nvSpPr>
          <p:cNvPr id="45093" name="Rectangle à coins arrondis 54"/>
          <p:cNvSpPr>
            <a:spLocks noChangeArrowheads="1"/>
          </p:cNvSpPr>
          <p:nvPr/>
        </p:nvSpPr>
        <p:spPr bwMode="auto">
          <a:xfrm>
            <a:off x="357188" y="265113"/>
            <a:ext cx="838200" cy="381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94" name="Text Box 55"/>
          <p:cNvSpPr txBox="1">
            <a:spLocks noChangeArrowheads="1"/>
          </p:cNvSpPr>
          <p:nvPr/>
        </p:nvSpPr>
        <p:spPr bwMode="auto">
          <a:xfrm>
            <a:off x="219075" y="254000"/>
            <a:ext cx="1143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BE" sz="10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Transverse momentum</a:t>
            </a:r>
          </a:p>
        </p:txBody>
      </p:sp>
      <p:cxnSp>
        <p:nvCxnSpPr>
          <p:cNvPr id="45095" name="Connecteur droit avec flèche 40"/>
          <p:cNvCxnSpPr>
            <a:cxnSpLocks noChangeShapeType="1"/>
          </p:cNvCxnSpPr>
          <p:nvPr/>
        </p:nvCxnSpPr>
        <p:spPr bwMode="auto">
          <a:xfrm>
            <a:off x="1239838" y="482600"/>
            <a:ext cx="228600" cy="147638"/>
          </a:xfrm>
          <a:prstGeom prst="straightConnector1">
            <a:avLst/>
          </a:prstGeom>
          <a:noFill/>
          <a:ln w="25400" algn="ctr">
            <a:solidFill>
              <a:srgbClr val="0033CC"/>
            </a:solidFill>
            <a:round/>
            <a:headEnd/>
            <a:tailEnd type="stealth" w="med" len="med"/>
          </a:ln>
        </p:spPr>
      </p:cxnSp>
      <p:sp>
        <p:nvSpPr>
          <p:cNvPr id="45096" name="Rectangle à coins arrondis 54"/>
          <p:cNvSpPr>
            <a:spLocks noChangeArrowheads="1"/>
          </p:cNvSpPr>
          <p:nvPr/>
        </p:nvSpPr>
        <p:spPr bwMode="auto">
          <a:xfrm>
            <a:off x="2490788" y="555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97" name="Text Box 55"/>
          <p:cNvSpPr txBox="1">
            <a:spLocks noChangeArrowheads="1"/>
          </p:cNvSpPr>
          <p:nvPr/>
        </p:nvSpPr>
        <p:spPr bwMode="auto">
          <a:xfrm>
            <a:off x="2414588" y="44450"/>
            <a:ext cx="1143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BE" sz="1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Longitudinal </a:t>
            </a:r>
            <a:r>
              <a:rPr lang="fr-BE" sz="1000" dirty="0" err="1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momentum</a:t>
            </a:r>
            <a:endParaRPr lang="fr-BE" sz="1000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  <p:cxnSp>
        <p:nvCxnSpPr>
          <p:cNvPr id="45098" name="Connecteur droit avec flèche 40"/>
          <p:cNvCxnSpPr>
            <a:cxnSpLocks noChangeShapeType="1"/>
          </p:cNvCxnSpPr>
          <p:nvPr/>
        </p:nvCxnSpPr>
        <p:spPr bwMode="auto">
          <a:xfrm flipH="1">
            <a:off x="2185988" y="425450"/>
            <a:ext cx="304800" cy="300038"/>
          </a:xfrm>
          <a:prstGeom prst="straightConnector1">
            <a:avLst/>
          </a:prstGeom>
          <a:noFill/>
          <a:ln w="25400" algn="ctr">
            <a:solidFill>
              <a:srgbClr val="0033CC"/>
            </a:solidFill>
            <a:round/>
            <a:headEnd/>
            <a:tailEnd type="stealth" w="med" len="med"/>
          </a:ln>
        </p:spPr>
      </p:cxnSp>
      <p:sp>
        <p:nvSpPr>
          <p:cNvPr id="45099" name="Rectangle à coins arrondis 54"/>
          <p:cNvSpPr>
            <a:spLocks noChangeArrowheads="1"/>
          </p:cNvSpPr>
          <p:nvPr/>
        </p:nvSpPr>
        <p:spPr bwMode="auto">
          <a:xfrm>
            <a:off x="323850" y="4321175"/>
            <a:ext cx="1547813" cy="2381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100" name="Picture 32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543" b="-11812"/>
          <a:stretch>
            <a:fillRect/>
          </a:stretch>
        </p:blipFill>
        <p:spPr bwMode="auto">
          <a:xfrm>
            <a:off x="385763" y="4292600"/>
            <a:ext cx="144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01" name="Rectangle à coins arrondis 54"/>
          <p:cNvSpPr>
            <a:spLocks noChangeArrowheads="1"/>
          </p:cNvSpPr>
          <p:nvPr/>
        </p:nvSpPr>
        <p:spPr bwMode="auto">
          <a:xfrm>
            <a:off x="4321175" y="5202238"/>
            <a:ext cx="522288" cy="228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102" name="Picture 30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642" r="25505" b="-11627"/>
          <a:stretch>
            <a:fillRect/>
          </a:stretch>
        </p:blipFill>
        <p:spPr bwMode="auto">
          <a:xfrm>
            <a:off x="4344988" y="5167313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03" name="Rectangle à coins arrondis 54"/>
          <p:cNvSpPr>
            <a:spLocks noChangeArrowheads="1"/>
          </p:cNvSpPr>
          <p:nvPr/>
        </p:nvSpPr>
        <p:spPr bwMode="auto">
          <a:xfrm>
            <a:off x="4356100" y="3590925"/>
            <a:ext cx="539750" cy="228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104" name="Picture 28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697"/>
          <a:stretch>
            <a:fillRect/>
          </a:stretch>
        </p:blipFill>
        <p:spPr bwMode="auto">
          <a:xfrm>
            <a:off x="4392613" y="3563938"/>
            <a:ext cx="4572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05" name="Rectangle à coins arrondis 54"/>
          <p:cNvSpPr>
            <a:spLocks noChangeArrowheads="1"/>
          </p:cNvSpPr>
          <p:nvPr/>
        </p:nvSpPr>
        <p:spPr bwMode="auto">
          <a:xfrm>
            <a:off x="7308850" y="3592513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106" name="Picture 26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916"/>
          <a:stretch>
            <a:fillRect/>
          </a:stretch>
        </p:blipFill>
        <p:spPr bwMode="auto">
          <a:xfrm>
            <a:off x="7385050" y="3573463"/>
            <a:ext cx="920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07" name="Rectangle à coins arrondis 54"/>
          <p:cNvSpPr>
            <a:spLocks noChangeArrowheads="1"/>
          </p:cNvSpPr>
          <p:nvPr/>
        </p:nvSpPr>
        <p:spPr bwMode="auto">
          <a:xfrm>
            <a:off x="7396163" y="5213350"/>
            <a:ext cx="228600" cy="228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 b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5108" name="Picture 24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661" r="36586" b="16280"/>
          <a:stretch>
            <a:fillRect/>
          </a:stretch>
        </p:blipFill>
        <p:spPr bwMode="auto">
          <a:xfrm>
            <a:off x="7429500" y="5170488"/>
            <a:ext cx="14287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Rettangolo 12"/>
          <p:cNvSpPr/>
          <p:nvPr/>
        </p:nvSpPr>
        <p:spPr>
          <a:xfrm>
            <a:off x="4270008" y="126122"/>
            <a:ext cx="46059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Multi-dimensional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mapping of the 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nucleon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/>
          <p:cNvSpPr txBox="1"/>
          <p:nvPr/>
        </p:nvSpPr>
        <p:spPr>
          <a:xfrm>
            <a:off x="-45720" y="3779520"/>
            <a:ext cx="445008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A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helicity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k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distributions of quarks</a:t>
            </a:r>
          </a:p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p &amp; d data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decomposition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111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7721" y="4014505"/>
            <a:ext cx="4526280" cy="28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11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2960" y="644844"/>
            <a:ext cx="4511039" cy="2846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llaDiTesto 2"/>
          <p:cNvSpPr txBox="1"/>
          <p:nvPr/>
        </p:nvSpPr>
        <p:spPr>
          <a:xfrm>
            <a:off x="8221953" y="2502233"/>
            <a:ext cx="92204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sellaDiTesto 14"/>
          <p:cNvSpPr txBox="1"/>
          <p:nvPr/>
        </p:nvSpPr>
        <p:spPr>
          <a:xfrm>
            <a:off x="8106537" y="5856486"/>
            <a:ext cx="10374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100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60120" y="-15240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SIDIS </a:t>
            </a:r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 polarized </a:t>
            </a:r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it-IT" sz="28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double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777240"/>
            <a:ext cx="3295224" cy="199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692945"/>
            <a:ext cx="4526280" cy="103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>
            <a:off x="60960" y="5943600"/>
            <a:ext cx="4434840" cy="830997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Doubling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helps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models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differ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crucial for the 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channel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which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has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lower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152400" y="2514104"/>
            <a:ext cx="2286030" cy="1219696"/>
            <a:chOff x="-2123450" y="2636024"/>
            <a:chExt cx="2091719" cy="1073010"/>
          </a:xfrm>
        </p:grpSpPr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-2123450" y="2636024"/>
              <a:ext cx="2091719" cy="1073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Ellipse 24"/>
            <p:cNvSpPr/>
            <p:nvPr/>
          </p:nvSpPr>
          <p:spPr bwMode="auto">
            <a:xfrm>
              <a:off x="-1323655" y="3139440"/>
              <a:ext cx="6858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5547361" y="3429000"/>
            <a:ext cx="3596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Anselmino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et al., PRD74 (2006)</a:t>
            </a:r>
          </a:p>
          <a:p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fr-FR" sz="14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widths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helicity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distributions</a:t>
            </a:r>
            <a:endParaRPr lang="en-US" sz="1400"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76200" y="3017521"/>
          <a:ext cx="4099561" cy="149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809"/>
                <a:gridCol w="920238"/>
                <a:gridCol w="1038824"/>
                <a:gridCol w="1637690"/>
              </a:tblGrid>
              <a:tr h="331893"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N/q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31893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h,e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31893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,e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en-US" sz="1400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97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endParaRPr lang="en-US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30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14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US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US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fr-FR" sz="14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 </a:t>
                      </a:r>
                      <a:r>
                        <a:rPr lang="fr-FR" sz="14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fr-FR" sz="14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fr-FR" sz="1400" baseline="-25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fr-FR" sz="14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┴</a:t>
                      </a:r>
                      <a:endParaRPr lang="en-US" sz="1400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Image 3" descr="allpt11cosdeu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114" y="-1127760"/>
            <a:ext cx="4640885" cy="4640885"/>
          </a:xfrm>
          <a:prstGeom prst="rect">
            <a:avLst/>
          </a:prstGeom>
        </p:spPr>
      </p:pic>
      <p:pic>
        <p:nvPicPr>
          <p:cNvPr id="5" name="Image 4" descr="allpt11cosdeutx2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60" y="2362200"/>
            <a:ext cx="4556760" cy="4556760"/>
          </a:xfrm>
          <a:prstGeom prst="rect">
            <a:avLst/>
          </a:prstGeom>
        </p:spPr>
      </p:pic>
      <p:sp>
        <p:nvSpPr>
          <p:cNvPr id="6" name="CasellaDiTesto 2"/>
          <p:cNvSpPr txBox="1"/>
          <p:nvPr/>
        </p:nvSpPr>
        <p:spPr>
          <a:xfrm>
            <a:off x="6582896" y="1176353"/>
            <a:ext cx="92204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asellaDiTesto 14"/>
          <p:cNvSpPr txBox="1"/>
          <p:nvPr/>
        </p:nvSpPr>
        <p:spPr>
          <a:xfrm>
            <a:off x="6537176" y="4210566"/>
            <a:ext cx="103746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100 </a:t>
            </a:r>
            <a:r>
              <a:rPr lang="it-IT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60120" y="-15240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SIDIS </a:t>
            </a:r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 polarized </a:t>
            </a:r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it-IT" sz="28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double spin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777240"/>
            <a:ext cx="3295224" cy="199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692945"/>
            <a:ext cx="4526280" cy="103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30480" y="2651760"/>
            <a:ext cx="1891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Higher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twist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TMDs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303521" y="3378220"/>
            <a:ext cx="3596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Anselmino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et al., PRD74 (2006)</a:t>
            </a:r>
          </a:p>
          <a:p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fr-FR" sz="14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widths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400" b="0" dirty="0" err="1" smtClean="0">
                <a:latin typeface="Times New Roman" pitchFamily="18" charset="0"/>
                <a:cs typeface="Times New Roman" pitchFamily="18" charset="0"/>
              </a:rPr>
              <a:t>helicity</a:t>
            </a:r>
            <a:r>
              <a:rPr lang="fr-FR" sz="1400" b="0" dirty="0" smtClean="0">
                <a:latin typeface="Times New Roman" pitchFamily="18" charset="0"/>
                <a:cs typeface="Times New Roman" pitchFamily="18" charset="0"/>
              </a:rPr>
              <a:t> distributions</a:t>
            </a:r>
            <a:endParaRPr lang="en-US" sz="1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37160" y="6035040"/>
            <a:ext cx="4434840" cy="584775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Also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for pions,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doubling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statistics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helps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models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differ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most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neutron_fig6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91" y="1587027"/>
            <a:ext cx="4299045" cy="303792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185160" y="0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Additional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topics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8904" y="4326972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First-time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di-hadron SIDIS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cleanest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chiral-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odd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PDFs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promising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preliminary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NH3@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CLAS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needed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various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PDFs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FFs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stat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mapping</a:t>
            </a:r>
            <a:endParaRPr lang="en-US" sz="16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6200" y="611256"/>
            <a:ext cx="90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First time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Timelike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Compton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l-GR" sz="1600" b="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n→ne</a:t>
            </a:r>
            <a:r>
              <a:rPr lang="fr-FR" sz="1600" b="0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sz="1600" b="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neutron: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universality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LL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have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sensitivity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and E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expected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fairly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big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(0.15)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nTCS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cross section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a factor of 2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less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pTCS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one 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120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pTCS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unpolarized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200" y="5593711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DVMP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neutrons: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transversity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neutron-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pseudoscalar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channels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="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b="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="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link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transversity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shown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6-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</a:t>
            </a:r>
          </a:p>
          <a:p>
            <a:pPr lvl="1">
              <a:buFont typeface="Wingdings" pitchFamily="2" charset="2"/>
              <a:buChar char="ü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fr-FR" sz="1600" b="0" baseline="-25000" dirty="0" err="1" smtClean="0"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fr-FR" sz="1600" b="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proportional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interference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of the cross section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→H</a:t>
            </a:r>
            <a:r>
              <a:rPr lang="en-US" sz="16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E</a:t>
            </a:r>
            <a:r>
              <a:rPr lang="en-US" sz="16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, E</a:t>
            </a:r>
            <a:r>
              <a:rPr lang="en-US" sz="1600" b="0" baseline="-25000" dirty="0" smtClean="0">
                <a:latin typeface="Times New Roman" pitchFamily="18" charset="0"/>
                <a:cs typeface="Times New Roman" pitchFamily="18" charset="0"/>
              </a:rPr>
              <a:t>T</a:t>
            </a:r>
            <a:endParaRPr lang="fr-FR" sz="1600" b="0" baseline="-25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age 8" descr="TCS_handbag_bold_b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037" y="1967264"/>
            <a:ext cx="5179022" cy="3659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27211" y="13648"/>
            <a:ext cx="730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Conclusions/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CLAS12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group M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3776" y="614150"/>
            <a:ext cx="888469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multi-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dimensional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mapping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nucleon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one of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primary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goals of the 12-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upgrade of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the CLAS12 program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Parton distributions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depend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 quark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flavors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 proton 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necessary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time on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for CLAS12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~40% of the NH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one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73 PAC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new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time:</a:t>
            </a:r>
          </a:p>
          <a:p>
            <a:pPr lvl="1">
              <a:buFont typeface="Wingdings" pitchFamily="2" charset="2"/>
              <a:buChar char="Ø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60 of production running on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smtClean="0">
                <a:latin typeface="Times New Roman" pitchFamily="18" charset="0"/>
                <a:cs typeface="Times New Roman" pitchFamily="18" charset="0"/>
              </a:rPr>
              <a:t>13 of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ancillary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/configuration change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11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85%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Setup: CLAS12 +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RICH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(for 10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This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bring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total running time on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for CLAS12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133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as NH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First time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igh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precision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DIS, SIDIS</a:t>
            </a: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xploratory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measurements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DVMP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nTCS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di-hadron SIDIS</a:t>
            </a:r>
          </a:p>
          <a:p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1884636" y="6166074"/>
            <a:ext cx="5162550" cy="660400"/>
            <a:chOff x="748" y="1616"/>
            <a:chExt cx="4173" cy="567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1564" y="1616"/>
              <a:ext cx="3357" cy="544"/>
              <a:chOff x="1292" y="2024"/>
              <a:chExt cx="3357" cy="544"/>
            </a:xfrm>
          </p:grpSpPr>
          <p:sp>
            <p:nvSpPr>
              <p:cNvPr id="118806" name="AutoShape 14"/>
              <p:cNvSpPr>
                <a:spLocks noChangeArrowheads="1"/>
              </p:cNvSpPr>
              <p:nvPr/>
            </p:nvSpPr>
            <p:spPr bwMode="auto">
              <a:xfrm>
                <a:off x="4105" y="2024"/>
                <a:ext cx="544" cy="544"/>
              </a:xfrm>
              <a:prstGeom prst="flowChartDelay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1292" y="2024"/>
                <a:ext cx="3085" cy="544"/>
                <a:chOff x="1020" y="2024"/>
                <a:chExt cx="3085" cy="544"/>
              </a:xfrm>
            </p:grpSpPr>
            <p:sp>
              <p:nvSpPr>
                <p:cNvPr id="118808" name="Rectangle 17"/>
                <p:cNvSpPr>
                  <a:spLocks noChangeArrowheads="1"/>
                </p:cNvSpPr>
                <p:nvPr/>
              </p:nvSpPr>
              <p:spPr bwMode="auto">
                <a:xfrm>
                  <a:off x="1020" y="2024"/>
                  <a:ext cx="3085" cy="272"/>
                </a:xfrm>
                <a:prstGeom prst="rect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18809" name="Rectangle 18"/>
                <p:cNvSpPr>
                  <a:spLocks noChangeArrowheads="1"/>
                </p:cNvSpPr>
                <p:nvPr/>
              </p:nvSpPr>
              <p:spPr bwMode="auto">
                <a:xfrm>
                  <a:off x="1020" y="2296"/>
                  <a:ext cx="3085" cy="272"/>
                </a:xfrm>
                <a:prstGeom prst="rect">
                  <a:avLst/>
                </a:prstGeom>
                <a:solidFill>
                  <a:srgbClr val="84DC9B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118797" name="AutoShape 20"/>
            <p:cNvSpPr>
              <a:spLocks noChangeArrowheads="1"/>
            </p:cNvSpPr>
            <p:nvPr/>
          </p:nvSpPr>
          <p:spPr bwMode="auto">
            <a:xfrm>
              <a:off x="2925" y="1933"/>
              <a:ext cx="182" cy="181"/>
            </a:xfrm>
            <a:prstGeom prst="irregularSeal1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798" name="Line 21"/>
            <p:cNvSpPr>
              <a:spLocks noChangeShapeType="1"/>
            </p:cNvSpPr>
            <p:nvPr/>
          </p:nvSpPr>
          <p:spPr bwMode="auto">
            <a:xfrm flipH="1">
              <a:off x="1564" y="2024"/>
              <a:ext cx="127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799" name="Line 31"/>
            <p:cNvSpPr>
              <a:spLocks noChangeShapeType="1"/>
            </p:cNvSpPr>
            <p:nvPr/>
          </p:nvSpPr>
          <p:spPr bwMode="auto">
            <a:xfrm>
              <a:off x="3198" y="2024"/>
              <a:ext cx="1361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0" name="Freeform 32"/>
            <p:cNvSpPr>
              <a:spLocks/>
            </p:cNvSpPr>
            <p:nvPr/>
          </p:nvSpPr>
          <p:spPr bwMode="auto">
            <a:xfrm>
              <a:off x="4513" y="1706"/>
              <a:ext cx="326" cy="318"/>
            </a:xfrm>
            <a:custGeom>
              <a:avLst/>
              <a:gdLst>
                <a:gd name="T0" fmla="*/ 46 w 326"/>
                <a:gd name="T1" fmla="*/ 45 h 469"/>
                <a:gd name="T2" fmla="*/ 227 w 326"/>
                <a:gd name="T3" fmla="*/ 41 h 469"/>
                <a:gd name="T4" fmla="*/ 318 w 326"/>
                <a:gd name="T5" fmla="*/ 28 h 469"/>
                <a:gd name="T6" fmla="*/ 273 w 326"/>
                <a:gd name="T7" fmla="*/ 10 h 469"/>
                <a:gd name="T8" fmla="*/ 91 w 326"/>
                <a:gd name="T9" fmla="*/ 1 h 469"/>
                <a:gd name="T10" fmla="*/ 0 w 326"/>
                <a:gd name="T11" fmla="*/ 1 h 4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6"/>
                <a:gd name="T19" fmla="*/ 0 h 469"/>
                <a:gd name="T20" fmla="*/ 326 w 326"/>
                <a:gd name="T21" fmla="*/ 469 h 4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6" h="469">
                  <a:moveTo>
                    <a:pt x="46" y="469"/>
                  </a:moveTo>
                  <a:cubicBezTo>
                    <a:pt x="114" y="461"/>
                    <a:pt x="182" y="454"/>
                    <a:pt x="227" y="424"/>
                  </a:cubicBezTo>
                  <a:cubicBezTo>
                    <a:pt x="272" y="394"/>
                    <a:pt x="310" y="340"/>
                    <a:pt x="318" y="287"/>
                  </a:cubicBezTo>
                  <a:cubicBezTo>
                    <a:pt x="326" y="234"/>
                    <a:pt x="311" y="151"/>
                    <a:pt x="273" y="106"/>
                  </a:cubicBezTo>
                  <a:cubicBezTo>
                    <a:pt x="235" y="61"/>
                    <a:pt x="136" y="30"/>
                    <a:pt x="91" y="15"/>
                  </a:cubicBezTo>
                  <a:cubicBezTo>
                    <a:pt x="46" y="0"/>
                    <a:pt x="15" y="15"/>
                    <a:pt x="0" y="15"/>
                  </a:cubicBezTo>
                </a:path>
              </a:pathLst>
            </a:custGeom>
            <a:noFill/>
            <a:ln w="158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1" name="Line 33"/>
            <p:cNvSpPr>
              <a:spLocks noChangeShapeType="1"/>
            </p:cNvSpPr>
            <p:nvPr/>
          </p:nvSpPr>
          <p:spPr bwMode="auto">
            <a:xfrm flipH="1">
              <a:off x="1565" y="1706"/>
              <a:ext cx="2994" cy="0"/>
            </a:xfrm>
            <a:prstGeom prst="line">
              <a:avLst/>
            </a:prstGeom>
            <a:noFill/>
            <a:ln w="15875">
              <a:solidFill>
                <a:schemeClr val="hlink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02" name="AutoShape 35"/>
            <p:cNvSpPr>
              <a:spLocks noChangeArrowheads="1"/>
            </p:cNvSpPr>
            <p:nvPr/>
          </p:nvSpPr>
          <p:spPr bwMode="auto">
            <a:xfrm rot="-5400000">
              <a:off x="983" y="1381"/>
              <a:ext cx="272" cy="742"/>
            </a:xfrm>
            <a:prstGeom prst="can">
              <a:avLst>
                <a:gd name="adj" fmla="val 68199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803" name="AutoShape 36"/>
            <p:cNvSpPr>
              <a:spLocks noChangeArrowheads="1"/>
            </p:cNvSpPr>
            <p:nvPr/>
          </p:nvSpPr>
          <p:spPr bwMode="auto">
            <a:xfrm rot="-5400000">
              <a:off x="983" y="1653"/>
              <a:ext cx="272" cy="742"/>
            </a:xfrm>
            <a:prstGeom prst="can">
              <a:avLst>
                <a:gd name="adj" fmla="val 68199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804" name="Text Box 37"/>
            <p:cNvSpPr txBox="1">
              <a:spLocks noChangeArrowheads="1"/>
            </p:cNvSpPr>
            <p:nvPr/>
          </p:nvSpPr>
          <p:spPr bwMode="auto">
            <a:xfrm>
              <a:off x="929" y="1662"/>
              <a:ext cx="55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/>
                <a:t>PMT-N</a:t>
              </a:r>
            </a:p>
          </p:txBody>
        </p:sp>
        <p:sp>
          <p:nvSpPr>
            <p:cNvPr id="118805" name="Text Box 38"/>
            <p:cNvSpPr txBox="1">
              <a:spLocks noChangeArrowheads="1"/>
            </p:cNvSpPr>
            <p:nvPr/>
          </p:nvSpPr>
          <p:spPr bwMode="auto">
            <a:xfrm>
              <a:off x="929" y="1933"/>
              <a:ext cx="5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/>
                <a:t>PMT-D</a:t>
              </a:r>
            </a:p>
          </p:txBody>
        </p:sp>
      </p:grpSp>
      <p:sp>
        <p:nvSpPr>
          <p:cNvPr id="118787" name="Text Box 14"/>
          <p:cNvSpPr txBox="1">
            <a:spLocks noChangeArrowheads="1"/>
          </p:cNvSpPr>
          <p:nvPr/>
        </p:nvSpPr>
        <p:spPr bwMode="auto">
          <a:xfrm>
            <a:off x="4715738" y="780065"/>
            <a:ext cx="4236096" cy="1754326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GEANT4 simulations used to evaluate: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efficiency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(neutron/photon separation)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momentum and angular resolutions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definition of reconstruction algorithms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background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studies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title"/>
          </p:nvPr>
        </p:nvSpPr>
        <p:spPr>
          <a:xfrm>
            <a:off x="584200" y="-53975"/>
            <a:ext cx="8229600" cy="579438"/>
          </a:xfrm>
        </p:spPr>
        <p:txBody>
          <a:bodyPr/>
          <a:lstStyle/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CND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: expected performances (Monte Carlo)</a:t>
            </a:r>
          </a:p>
        </p:txBody>
      </p:sp>
      <p:sp>
        <p:nvSpPr>
          <p:cNvPr id="118789" name="Text Box 7"/>
          <p:cNvSpPr txBox="1">
            <a:spLocks noChangeArrowheads="1"/>
          </p:cNvSpPr>
          <p:nvPr/>
        </p:nvSpPr>
        <p:spPr bwMode="auto">
          <a:xfrm>
            <a:off x="5320912" y="4444837"/>
            <a:ext cx="3680879" cy="92333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Efficiency ~ 8-9% </a:t>
            </a:r>
          </a:p>
          <a:p>
            <a:r>
              <a:rPr lang="en-US">
                <a:latin typeface="Times New Roman" pitchFamily="18" charset="0"/>
                <a:cs typeface="Times New Roman" pitchFamily="18" charset="0"/>
              </a:rPr>
              <a:t>for a threshold of 3 MeV, TOF&lt;8 ns</a:t>
            </a:r>
          </a:p>
          <a:p>
            <a:r>
              <a:rPr lang="en-US">
                <a:latin typeface="Times New Roman" pitchFamily="18" charset="0"/>
                <a:cs typeface="Times New Roman" pitchFamily="18" charset="0"/>
              </a:rPr>
              <a:t>and p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 = 0.2 - 1 GeV/c</a:t>
            </a:r>
          </a:p>
        </p:txBody>
      </p:sp>
      <p:pic>
        <p:nvPicPr>
          <p:cNvPr id="1187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014" y="436563"/>
            <a:ext cx="4340225" cy="289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ZoneTexte 25"/>
          <p:cNvSpPr txBox="1"/>
          <p:nvPr/>
        </p:nvSpPr>
        <p:spPr>
          <a:xfrm>
            <a:off x="5312979" y="2979682"/>
            <a:ext cx="3515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Measured </a:t>
            </a:r>
            <a:r>
              <a:rPr lang="en-US" sz="2000" dirty="0" err="1" smtClean="0">
                <a:solidFill>
                  <a:srgbClr val="0000FF"/>
                </a:solidFill>
                <a:latin typeface="Symbol" pitchFamily="18" charset="2"/>
                <a:cs typeface="Times New Roman" pitchFamily="18" charset="0"/>
              </a:rPr>
              <a:t>s</a:t>
            </a:r>
            <a:r>
              <a:rPr lang="en-US" sz="2000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and light loss due to u-turn implemented in the simulation</a:t>
            </a:r>
            <a:endParaRPr lang="en-US" sz="2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53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33" y="3307263"/>
            <a:ext cx="4587766" cy="280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nDVCS@CLAS12: kinematics and acceptances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87" y="488691"/>
            <a:ext cx="9118113" cy="321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36428"/>
            <a:ext cx="3813659" cy="264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477367" y="63064"/>
            <a:ext cx="1713931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dirty="0" err="1">
                <a:latin typeface="Times New Roman" pitchFamily="18" charset="0"/>
              </a:rPr>
              <a:t>ed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→e’n</a:t>
            </a:r>
            <a:r>
              <a:rPr lang="en-US" sz="2400" dirty="0" err="1"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91838" y="6362540"/>
            <a:ext cx="5030351" cy="369332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= 11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Q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&gt;1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W&gt;2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, t&lt;-1.2 GeV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66"/>
          <p:cNvSpPr txBox="1">
            <a:spLocks noChangeArrowheads="1"/>
          </p:cNvSpPr>
          <p:nvPr/>
        </p:nvSpPr>
        <p:spPr bwMode="auto">
          <a:xfrm>
            <a:off x="3310749" y="3817847"/>
            <a:ext cx="2364828" cy="2308324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nDVCS+BH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event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generator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on a FREE deuteron target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+ CLAS12 acceptance from 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FastMC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 (</a:t>
            </a:r>
            <a:r>
              <a:rPr lang="en-US" dirty="0" err="1" smtClean="0">
                <a:solidFill>
                  <a:schemeClr val="bg1"/>
                </a:solidFill>
                <a:latin typeface="Times New Roman" pitchFamily="18" charset="0"/>
              </a:rPr>
              <a:t>e</a:t>
            </a:r>
            <a:r>
              <a:rPr lang="en-US" dirty="0" err="1" smtClean="0">
                <a:solidFill>
                  <a:schemeClr val="bg1"/>
                </a:solidFill>
                <a:latin typeface="Symbol" pitchFamily="18" charset="2"/>
              </a:rPr>
              <a:t>g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itchFamily="18" charset="0"/>
              </a:rPr>
              <a:t>+ CND efficiency from </a:t>
            </a:r>
            <a:r>
              <a:rPr lang="en-US" dirty="0" smtClean="0">
                <a:solidFill>
                  <a:schemeClr val="bg1"/>
                </a:solidFill>
                <a:latin typeface="Times New Roman" pitchFamily="18" charset="0"/>
              </a:rPr>
              <a:t>GEANT4 simulation</a:t>
            </a:r>
            <a:endParaRPr lang="en-US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312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5584" y="3736421"/>
            <a:ext cx="3693982" cy="261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0" y="6258911"/>
            <a:ext cx="182879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80% of neutrons in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&gt;40°)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999890" y="6320523"/>
            <a:ext cx="214411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photons have E&gt;2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8" y="-53975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Definitions of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observables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616" y="602472"/>
          <a:ext cx="4652962" cy="825500"/>
        </p:xfrm>
        <a:graphic>
          <a:graphicData uri="http://schemas.openxmlformats.org/presentationml/2006/ole">
            <p:oleObj spid="_x0000_s314390" name="Équation" r:id="rId3" imgW="2653910" imgH="469601" progId="Equation.3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18623" y="1801845"/>
          <a:ext cx="4699000" cy="795337"/>
        </p:xfrm>
        <a:graphic>
          <a:graphicData uri="http://schemas.openxmlformats.org/presentationml/2006/ole">
            <p:oleObj spid="_x0000_s314391" name="Équation" r:id="rId4" imgW="2780680" imgH="469601" progId="Equation.3">
              <p:embed/>
            </p:oleObj>
          </a:graphicData>
        </a:graphic>
      </p:graphicFrame>
      <p:sp>
        <p:nvSpPr>
          <p:cNvPr id="11" name="ZoneTexte 16"/>
          <p:cNvSpPr txBox="1">
            <a:spLocks noChangeArrowheads="1"/>
          </p:cNvSpPr>
          <p:nvPr/>
        </p:nvSpPr>
        <p:spPr bwMode="auto">
          <a:xfrm>
            <a:off x="4867919" y="700076"/>
            <a:ext cx="131766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7"/>
          <p:cNvSpPr txBox="1">
            <a:spLocks noChangeArrowheads="1"/>
          </p:cNvSpPr>
          <p:nvPr/>
        </p:nvSpPr>
        <p:spPr bwMode="auto">
          <a:xfrm>
            <a:off x="4912375" y="1839338"/>
            <a:ext cx="1358064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9"/>
          <p:cNvSpPr txBox="1">
            <a:spLocks noChangeArrowheads="1"/>
          </p:cNvSpPr>
          <p:nvPr/>
        </p:nvSpPr>
        <p:spPr bwMode="auto">
          <a:xfrm>
            <a:off x="5591231" y="31532"/>
            <a:ext cx="3489097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4-D.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(Q</a:t>
            </a:r>
            <a:r>
              <a:rPr lang="fr-FR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-t, </a:t>
            </a:r>
            <a:r>
              <a:rPr lang="fr-FR" b="1" dirty="0">
                <a:latin typeface="Symbol" pitchFamily="18" charset="2"/>
                <a:cs typeface="Times New Roman" pitchFamily="18" charset="0"/>
              </a:rPr>
              <a:t>f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543675" y="657416"/>
            <a:ext cx="1654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523452" y="1929168"/>
            <a:ext cx="16530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943607" y="3168867"/>
            <a:ext cx="2743194" cy="1015663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Yields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extracted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applying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exclusivity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cuts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20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events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4378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33" y="2644630"/>
            <a:ext cx="5486398" cy="420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ZoneTexte 30"/>
          <p:cNvSpPr txBox="1"/>
          <p:nvPr/>
        </p:nvSpPr>
        <p:spPr>
          <a:xfrm>
            <a:off x="3601543" y="4776932"/>
            <a:ext cx="3134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Exclusivity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cuts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suppress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background (</a:t>
            </a:r>
            <a:r>
              <a:rPr lang="fr-FR" sz="2000" baseline="30000" dirty="0" smtClean="0"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N)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20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background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accidentals</a:t>
            </a:r>
            <a:r>
              <a:rPr lang="fr-FR" sz="2000" dirty="0" smtClean="0">
                <a:latin typeface="Times New Roman" pitchFamily="18" charset="0"/>
                <a:cs typeface="Times New Roman" pitchFamily="18" charset="0"/>
              </a:rPr>
              <a:t> in the </a:t>
            </a:r>
            <a:r>
              <a:rPr lang="fr-FR" sz="2000" dirty="0" err="1" smtClean="0">
                <a:latin typeface="Times New Roman" pitchFamily="18" charset="0"/>
                <a:cs typeface="Times New Roman" pitchFamily="18" charset="0"/>
              </a:rPr>
              <a:t>CND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4379" name="Object 8"/>
          <p:cNvGraphicFramePr>
            <a:graphicFrameLocks noChangeAspect="1"/>
          </p:cNvGraphicFramePr>
          <p:nvPr/>
        </p:nvGraphicFramePr>
        <p:xfrm>
          <a:off x="6482859" y="5910201"/>
          <a:ext cx="2503487" cy="727075"/>
        </p:xfrm>
        <a:graphic>
          <a:graphicData uri="http://schemas.openxmlformats.org/presentationml/2006/ole">
            <p:oleObj spid="_x0000_s314392" name="Équation" r:id="rId6" imgW="1663447" imgH="482278" progId="Equation.3">
              <p:embed/>
            </p:oleObj>
          </a:graphicData>
        </a:graphic>
      </p:graphicFrame>
      <p:sp>
        <p:nvSpPr>
          <p:cNvPr id="33" name="Virage 32"/>
          <p:cNvSpPr/>
          <p:nvPr/>
        </p:nvSpPr>
        <p:spPr bwMode="auto">
          <a:xfrm rot="5400000">
            <a:off x="6653044" y="5281451"/>
            <a:ext cx="614855" cy="520262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20716" y="2711667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MM</a:t>
            </a:r>
            <a:r>
              <a:rPr lang="fr-FR" sz="1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96515" y="2706411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p(x)(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983419" y="2722176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MM</a:t>
            </a:r>
            <a:r>
              <a:rPr lang="fr-FR" sz="1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(en→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267909" y="5029207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Dilution factor </a:t>
            </a:r>
          </a:p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 data)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67870" y="4892560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E(x)(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ed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222934" y="4887307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400" baseline="-25000" dirty="0" err="1" smtClean="0">
                <a:latin typeface="Times New Roman" pitchFamily="18" charset="0"/>
                <a:cs typeface="Times New Roman" pitchFamily="18" charset="0"/>
              </a:rPr>
              <a:t>perp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(en→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en</a:t>
            </a:r>
            <a:r>
              <a:rPr lang="fr-FR" sz="1400" dirty="0" err="1" smtClean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974343"/>
            <a:ext cx="3673336" cy="288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8" y="-53975"/>
            <a:ext cx="8229600" cy="579438"/>
          </a:xfrm>
        </p:spPr>
        <p:txBody>
          <a:bodyPr/>
          <a:lstStyle/>
          <a:p>
            <a:pPr algn="l" eaLnBrk="1" hangingPunct="1"/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Definitions of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</a:rPr>
              <a:t> observables</a:t>
            </a: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247978" y="2807357"/>
          <a:ext cx="2311400" cy="755650"/>
        </p:xfrm>
        <a:graphic>
          <a:graphicData uri="http://schemas.openxmlformats.org/presentationml/2006/ole">
            <p:oleObj spid="_x0000_s313364" name="Équation" r:id="rId4" imgW="1320616" imgH="431570" progId="Equation.3">
              <p:embed/>
            </p:oleObj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96616" y="602472"/>
          <a:ext cx="4652962" cy="825500"/>
        </p:xfrm>
        <a:graphic>
          <a:graphicData uri="http://schemas.openxmlformats.org/presentationml/2006/ole">
            <p:oleObj spid="_x0000_s313365" name="Équation" r:id="rId5" imgW="2653910" imgH="469601" progId="Equation.3">
              <p:embed/>
            </p:oleObj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118623" y="1801845"/>
          <a:ext cx="4699000" cy="795337"/>
        </p:xfrm>
        <a:graphic>
          <a:graphicData uri="http://schemas.openxmlformats.org/presentationml/2006/ole">
            <p:oleObj spid="_x0000_s313366" name="Équation" r:id="rId6" imgW="2780680" imgH="469601" progId="Equation.3">
              <p:embed/>
            </p:oleObj>
          </a:graphicData>
        </a:graphic>
      </p:graphicFrame>
      <p:sp>
        <p:nvSpPr>
          <p:cNvPr id="11" name="ZoneTexte 16"/>
          <p:cNvSpPr txBox="1">
            <a:spLocks noChangeArrowheads="1"/>
          </p:cNvSpPr>
          <p:nvPr/>
        </p:nvSpPr>
        <p:spPr bwMode="auto">
          <a:xfrm>
            <a:off x="4867919" y="700076"/>
            <a:ext cx="131766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-spin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ZoneTexte 17"/>
          <p:cNvSpPr txBox="1">
            <a:spLocks noChangeArrowheads="1"/>
          </p:cNvSpPr>
          <p:nvPr/>
        </p:nvSpPr>
        <p:spPr bwMode="auto">
          <a:xfrm>
            <a:off x="4912375" y="1839338"/>
            <a:ext cx="1358064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spin</a:t>
            </a:r>
          </a:p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ZoneTexte 19"/>
          <p:cNvSpPr txBox="1">
            <a:spLocks noChangeArrowheads="1"/>
          </p:cNvSpPr>
          <p:nvPr/>
        </p:nvSpPr>
        <p:spPr bwMode="auto">
          <a:xfrm>
            <a:off x="5591231" y="31532"/>
            <a:ext cx="3489097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4-D.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(Q</a:t>
            </a:r>
            <a:r>
              <a:rPr lang="fr-FR" b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b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, -t, </a:t>
            </a:r>
            <a:r>
              <a:rPr lang="fr-FR" b="1" dirty="0">
                <a:latin typeface="Symbol" pitchFamily="18" charset="2"/>
                <a:cs typeface="Times New Roman" pitchFamily="18" charset="0"/>
              </a:rPr>
              <a:t>f</a:t>
            </a: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20"/>
          <p:cNvSpPr txBox="1">
            <a:spLocks noChangeArrowheads="1"/>
          </p:cNvSpPr>
          <p:nvPr/>
        </p:nvSpPr>
        <p:spPr bwMode="auto">
          <a:xfrm>
            <a:off x="2643408" y="3013951"/>
            <a:ext cx="3332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latin typeface="Times New Roman" pitchFamily="18" charset="0"/>
                <a:cs typeface="Times New Roman" pitchFamily="18" charset="0"/>
              </a:rPr>
              <a:t>Charge-normalized DVCS/BH yield</a:t>
            </a:r>
            <a:endParaRPr 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543675" y="657416"/>
            <a:ext cx="1654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523452" y="1929168"/>
            <a:ext cx="16530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sz="2800" b="1" dirty="0" err="1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H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0000FF"/>
                </a:solidFill>
                <a:latin typeface="Monotype Corsiva" pitchFamily="66" charset="0"/>
                <a:cs typeface="Times New Roman" pitchFamily="18" charset="0"/>
              </a:rPr>
              <a:t>E</a:t>
            </a:r>
            <a:r>
              <a:rPr lang="en-US" sz="2400" b="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3350" name="Object 6"/>
          <p:cNvGraphicFramePr>
            <a:graphicFrameLocks noChangeAspect="1"/>
          </p:cNvGraphicFramePr>
          <p:nvPr/>
        </p:nvGraphicFramePr>
        <p:xfrm>
          <a:off x="568848" y="4250235"/>
          <a:ext cx="2678824" cy="838891"/>
        </p:xfrm>
        <a:graphic>
          <a:graphicData uri="http://schemas.openxmlformats.org/presentationml/2006/ole">
            <p:oleObj spid="_x0000_s313367" name="Équation" r:id="rId7" imgW="1701478" imgH="533538" progId="Equation.3">
              <p:embed/>
            </p:oleObj>
          </a:graphicData>
        </a:graphic>
      </p:graphicFrame>
      <p:pic>
        <p:nvPicPr>
          <p:cNvPr id="31335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7901" y="4083269"/>
            <a:ext cx="5596099" cy="277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ZoneTexte 27"/>
          <p:cNvSpPr txBox="1"/>
          <p:nvPr/>
        </p:nvSpPr>
        <p:spPr>
          <a:xfrm>
            <a:off x="268010" y="3673366"/>
            <a:ext cx="331917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Projected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</a:rPr>
              <a:t>p</a:t>
            </a:r>
            <a:r>
              <a:rPr lang="fr-FR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contamination vs </a:t>
            </a:r>
            <a:r>
              <a:rPr lang="fr-FR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f</a:t>
            </a:r>
            <a:endParaRPr lang="en-US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014953" y="4409086"/>
            <a:ext cx="17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Symbol" pitchFamily="18" charset="2"/>
              </a:rPr>
              <a:t>p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/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contamination in the eg1-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779170" y="4367045"/>
            <a:ext cx="230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(eg1dvcs) 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subtraction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842231" y="5927826"/>
            <a:ext cx="1715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~11%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effect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TSA</a:t>
            </a:r>
            <a:endParaRPr lang="fr-FR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~6% on </a:t>
            </a:r>
            <a:r>
              <a:rPr lang="fr-FR" sz="1400" dirty="0" err="1" smtClean="0">
                <a:latin typeface="Times New Roman" pitchFamily="18" charset="0"/>
                <a:cs typeface="Times New Roman" pitchFamily="18" charset="0"/>
              </a:rPr>
              <a:t>DSA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ZoneTexte 13"/>
          <p:cNvSpPr txBox="1">
            <a:spLocks noChangeArrowheads="1"/>
          </p:cNvSpPr>
          <p:nvPr/>
        </p:nvSpPr>
        <p:spPr bwMode="auto">
          <a:xfrm>
            <a:off x="6527100" y="2550435"/>
            <a:ext cx="29006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fr-FR" sz="16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target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 err="1">
                <a:latin typeface="Times New Roman" pitchFamily="18" charset="0"/>
                <a:cs typeface="Times New Roman" pitchFamily="18" charset="0"/>
              </a:rPr>
              <a:t>FC</a:t>
            </a:r>
            <a:r>
              <a:rPr lang="fr-FR" sz="1600" i="1" baseline="30000" dirty="0" err="1">
                <a:latin typeface="Times New Roman" pitchFamily="18" charset="0"/>
                <a:cs typeface="Times New Roman" pitchFamily="18" charset="0"/>
              </a:rPr>
              <a:t>bt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charge, (Faraday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Cup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i="1" baseline="-14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fr-FR" sz="1600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1600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contamination</a:t>
            </a:r>
          </a:p>
          <a:p>
            <a:r>
              <a:rPr lang="fr-FR" sz="16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.; </a:t>
            </a:r>
            <a:r>
              <a:rPr lang="fr-FR" sz="1600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600" i="1" baseline="-2500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fr-FR" sz="16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 sz="1600" i="1" baseline="-25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: dilution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factor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1261238" y="2963914"/>
            <a:ext cx="504497" cy="5044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0"/>
          <p:cNvSpPr txBox="1">
            <a:spLocks noChangeArrowheads="1"/>
          </p:cNvSpPr>
          <p:nvPr/>
        </p:nvSpPr>
        <p:spPr bwMode="auto">
          <a:xfrm>
            <a:off x="1063625" y="58738"/>
            <a:ext cx="723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 Virtual Compton Scattering and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1"/>
          <p:cNvGrpSpPr>
            <a:grpSpLocks noChangeAspect="1"/>
          </p:cNvGrpSpPr>
          <p:nvPr/>
        </p:nvGrpSpPr>
        <p:grpSpPr bwMode="auto">
          <a:xfrm rot="-2865258">
            <a:off x="1467644" y="1142207"/>
            <a:ext cx="128587" cy="546100"/>
            <a:chOff x="1324" y="1002"/>
            <a:chExt cx="146" cy="462"/>
          </a:xfrm>
        </p:grpSpPr>
        <p:sp>
          <p:nvSpPr>
            <p:cNvPr id="2099" name="Freeform 42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43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4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5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6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7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48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Line 49"/>
          <p:cNvSpPr>
            <a:spLocks noChangeShapeType="1"/>
          </p:cNvSpPr>
          <p:nvPr/>
        </p:nvSpPr>
        <p:spPr bwMode="auto">
          <a:xfrm flipV="1">
            <a:off x="1477963" y="16049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" name="Line 50"/>
          <p:cNvSpPr>
            <a:spLocks noChangeShapeType="1"/>
          </p:cNvSpPr>
          <p:nvPr/>
        </p:nvSpPr>
        <p:spPr bwMode="auto">
          <a:xfrm rot="18742695" flipV="1">
            <a:off x="2767013" y="1598613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51"/>
          <p:cNvSpPr>
            <a:spLocks noChangeShapeType="1"/>
          </p:cNvSpPr>
          <p:nvPr/>
        </p:nvSpPr>
        <p:spPr bwMode="auto">
          <a:xfrm rot="12777622" flipV="1">
            <a:off x="3529013" y="239077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Freeform 52"/>
          <p:cNvSpPr>
            <a:spLocks/>
          </p:cNvSpPr>
          <p:nvPr/>
        </p:nvSpPr>
        <p:spPr bwMode="auto">
          <a:xfrm>
            <a:off x="415925" y="954088"/>
            <a:ext cx="1439863" cy="441325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53"/>
          <p:cNvSpPr txBox="1">
            <a:spLocks noChangeArrowheads="1"/>
          </p:cNvSpPr>
          <p:nvPr/>
        </p:nvSpPr>
        <p:spPr bwMode="auto">
          <a:xfrm>
            <a:off x="1568450" y="5937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e’</a:t>
            </a:r>
          </a:p>
        </p:txBody>
      </p:sp>
      <p:sp>
        <p:nvSpPr>
          <p:cNvPr id="2058" name="Line 54"/>
          <p:cNvSpPr>
            <a:spLocks noChangeShapeType="1"/>
          </p:cNvSpPr>
          <p:nvPr/>
        </p:nvSpPr>
        <p:spPr bwMode="auto">
          <a:xfrm flipV="1">
            <a:off x="487363" y="2489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55"/>
          <p:cNvSpPr>
            <a:spLocks noChangeShapeType="1"/>
          </p:cNvSpPr>
          <p:nvPr/>
        </p:nvSpPr>
        <p:spPr bwMode="auto">
          <a:xfrm rot="12777622" flipV="1">
            <a:off x="3513138" y="24257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85763" y="954088"/>
            <a:ext cx="3825875" cy="1814512"/>
            <a:chOff x="243" y="799"/>
            <a:chExt cx="2410" cy="1143"/>
          </a:xfrm>
        </p:grpSpPr>
        <p:sp>
          <p:nvSpPr>
            <p:cNvPr id="2068" name="Freeform 57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124910 h 48"/>
                <a:gd name="T2" fmla="*/ 1 w 1200"/>
                <a:gd name="T3" fmla="*/ 0 h 48"/>
                <a:gd name="T4" fmla="*/ 1 w 1200"/>
                <a:gd name="T5" fmla="*/ 124910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Text Box 58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2070" name="Line 59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0"/>
            <p:cNvGrpSpPr>
              <a:grpSpLocks/>
            </p:cNvGrpSpPr>
            <p:nvPr/>
          </p:nvGrpSpPr>
          <p:grpSpPr bwMode="auto">
            <a:xfrm>
              <a:off x="243" y="856"/>
              <a:ext cx="2410" cy="1086"/>
              <a:chOff x="100" y="798"/>
              <a:chExt cx="2410" cy="1086"/>
            </a:xfrm>
          </p:grpSpPr>
          <p:sp>
            <p:nvSpPr>
              <p:cNvPr id="2081" name="Text Box 61"/>
              <p:cNvSpPr txBox="1">
                <a:spLocks noChangeArrowheads="1"/>
              </p:cNvSpPr>
              <p:nvPr/>
            </p:nvSpPr>
            <p:spPr bwMode="auto">
              <a:xfrm>
                <a:off x="476" y="1026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(Q</a:t>
                </a:r>
                <a:r>
                  <a:rPr lang="en-US" sz="1600" baseline="30000"/>
                  <a:t>2</a:t>
                </a:r>
                <a:r>
                  <a:rPr lang="en-US" sz="1600"/>
                  <a:t>)</a:t>
                </a:r>
              </a:p>
            </p:txBody>
          </p:sp>
          <p:sp>
            <p:nvSpPr>
              <p:cNvPr id="2082" name="Text Box 62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e</a:t>
                </a:r>
              </a:p>
            </p:txBody>
          </p:sp>
          <p:sp>
            <p:nvSpPr>
              <p:cNvPr id="2083" name="Text Box 63"/>
              <p:cNvSpPr txBox="1">
                <a:spLocks noChangeArrowheads="1"/>
              </p:cNvSpPr>
              <p:nvPr/>
            </p:nvSpPr>
            <p:spPr bwMode="auto">
              <a:xfrm>
                <a:off x="295" y="981"/>
                <a:ext cx="26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pitchFamily="18" charset="2"/>
                  </a:rPr>
                  <a:t>g</a:t>
                </a:r>
                <a:r>
                  <a:rPr lang="en-US" sz="2000"/>
                  <a:t>*</a:t>
                </a:r>
              </a:p>
            </p:txBody>
          </p: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159" y="1253"/>
                <a:ext cx="2351" cy="631"/>
                <a:chOff x="159" y="1253"/>
                <a:chExt cx="2351" cy="631"/>
              </a:xfrm>
            </p:grpSpPr>
            <p:sp>
              <p:nvSpPr>
                <p:cNvPr id="20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x+ξ </a:t>
                  </a:r>
                </a:p>
              </p:txBody>
            </p:sp>
            <p:sp>
              <p:nvSpPr>
                <p:cNvPr id="208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x-ξ </a:t>
                  </a:r>
                </a:p>
              </p:txBody>
            </p:sp>
            <p:sp>
              <p:nvSpPr>
                <p:cNvPr id="2087" name="Line 67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Line 68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159" y="1472"/>
                  <a:ext cx="1967" cy="412"/>
                  <a:chOff x="159" y="1472"/>
                  <a:chExt cx="1967" cy="412"/>
                </a:xfrm>
              </p:grpSpPr>
              <p:grpSp>
                <p:nvGrpSpPr>
                  <p:cNvPr id="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478"/>
                    <a:ext cx="1967" cy="406"/>
                    <a:chOff x="241" y="724"/>
                    <a:chExt cx="1967" cy="406"/>
                  </a:xfrm>
                </p:grpSpPr>
                <p:grpSp>
                  <p:nvGrpSpPr>
                    <p:cNvPr id="8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24"/>
                      <a:ext cx="1967" cy="406"/>
                      <a:chOff x="241" y="724"/>
                      <a:chExt cx="1967" cy="406"/>
                    </a:xfrm>
                  </p:grpSpPr>
                  <p:grpSp>
                    <p:nvGrpSpPr>
                      <p:cNvPr id="9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724"/>
                        <a:ext cx="1536" cy="406"/>
                        <a:chOff x="672" y="724"/>
                        <a:chExt cx="1536" cy="406"/>
                      </a:xfrm>
                    </p:grpSpPr>
                    <p:sp>
                      <p:nvSpPr>
                        <p:cNvPr id="2096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4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097" name="Text Box 7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82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(x,ξ,t)</a:t>
                          </a:r>
                        </a:p>
                      </p:txBody>
                    </p:sp>
                    <p:sp>
                      <p:nvSpPr>
                        <p:cNvPr id="2098" name="Text Box 7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724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2095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093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91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7" y="147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10" name="Group 79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2074" name="Freeform 80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81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82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83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84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85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86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3" name="Text Box 87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2061" name="Text Box 88"/>
          <p:cNvSpPr txBox="1">
            <a:spLocks noChangeArrowheads="1"/>
          </p:cNvSpPr>
          <p:nvPr/>
        </p:nvSpPr>
        <p:spPr bwMode="auto">
          <a:xfrm>
            <a:off x="-46038" y="2601913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N(p)</a:t>
            </a:r>
          </a:p>
        </p:txBody>
      </p:sp>
      <p:sp>
        <p:nvSpPr>
          <p:cNvPr id="2062" name="Text Box 89"/>
          <p:cNvSpPr txBox="1">
            <a:spLocks noChangeArrowheads="1"/>
          </p:cNvSpPr>
          <p:nvPr/>
        </p:nvSpPr>
        <p:spPr bwMode="auto">
          <a:xfrm>
            <a:off x="3881438" y="2593975"/>
            <a:ext cx="7096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N(p’)</a:t>
            </a:r>
          </a:p>
        </p:txBody>
      </p:sp>
      <p:sp>
        <p:nvSpPr>
          <p:cNvPr id="2063" name="Text Box 90"/>
          <p:cNvSpPr txBox="1">
            <a:spLocks noChangeArrowheads="1"/>
          </p:cNvSpPr>
          <p:nvPr/>
        </p:nvSpPr>
        <p:spPr bwMode="auto">
          <a:xfrm>
            <a:off x="5313363" y="2016343"/>
            <a:ext cx="3270250" cy="9159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« Handbag »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factorization valid</a:t>
            </a: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Bjorken regime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high 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 (fixed x</a:t>
            </a:r>
            <a:r>
              <a:rPr lang="en-US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), t&lt;&lt;Q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2064" name="Text Box 91"/>
          <p:cNvSpPr txBox="1">
            <a:spLocks noChangeArrowheads="1"/>
          </p:cNvSpPr>
          <p:nvPr/>
        </p:nvSpPr>
        <p:spPr bwMode="auto">
          <a:xfrm>
            <a:off x="4572000" y="631825"/>
            <a:ext cx="40350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- (e-e’)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/2M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-E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x+ξ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x-ξ  longitudinal momentum fractions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 =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(p-p’)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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2067" name="ZoneTexte 116"/>
          <p:cNvSpPr txBox="1">
            <a:spLocks noChangeArrowheads="1"/>
          </p:cNvSpPr>
          <p:nvPr/>
        </p:nvSpPr>
        <p:spPr bwMode="auto">
          <a:xfrm>
            <a:off x="2811463" y="1570038"/>
            <a:ext cx="973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i="1"/>
              <a:t>factorization</a:t>
            </a:r>
            <a:endParaRPr lang="en-US" sz="1200" i="1"/>
          </a:p>
        </p:txBody>
      </p:sp>
      <p:sp>
        <p:nvSpPr>
          <p:cNvPr id="58" name="Text Box 145"/>
          <p:cNvSpPr txBox="1">
            <a:spLocks noChangeArrowheads="1"/>
          </p:cNvSpPr>
          <p:nvPr/>
        </p:nvSpPr>
        <p:spPr bwMode="auto">
          <a:xfrm>
            <a:off x="3354388" y="3827672"/>
            <a:ext cx="2241550" cy="785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Vector: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(x,</a:t>
            </a:r>
            <a:r>
              <a:rPr lang="el-G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  <a:p>
            <a:pPr>
              <a:spcBef>
                <a:spcPct val="50000"/>
              </a:spcBef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Tensor: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(x,</a:t>
            </a:r>
            <a:r>
              <a:rPr lang="el-G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</p:txBody>
      </p:sp>
      <p:grpSp>
        <p:nvGrpSpPr>
          <p:cNvPr id="59" name="Group 149"/>
          <p:cNvGrpSpPr>
            <a:grpSpLocks/>
          </p:cNvGrpSpPr>
          <p:nvPr/>
        </p:nvGrpSpPr>
        <p:grpSpPr bwMode="auto">
          <a:xfrm>
            <a:off x="5049838" y="3683210"/>
            <a:ext cx="2971800" cy="928687"/>
            <a:chOff x="3991" y="2341"/>
            <a:chExt cx="1872" cy="585"/>
          </a:xfrm>
        </p:grpSpPr>
        <p:sp>
          <p:nvSpPr>
            <p:cNvPr id="60" name="Text Box 146"/>
            <p:cNvSpPr txBox="1">
              <a:spLocks noChangeArrowheads="1"/>
            </p:cNvSpPr>
            <p:nvPr/>
          </p:nvSpPr>
          <p:spPr bwMode="auto">
            <a:xfrm>
              <a:off x="3991" y="2432"/>
              <a:ext cx="1872" cy="4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Axial-Vector:</a:t>
              </a:r>
              <a:r>
                <a:rPr lang="en-US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 </a:t>
              </a:r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(x,</a:t>
              </a:r>
              <a:r>
                <a:rPr lang="el-GR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  <a:p>
              <a:pPr>
                <a:spcBef>
                  <a:spcPct val="50000"/>
                </a:spcBef>
              </a:pPr>
              <a:r>
                <a:rPr lang="en-US" b="1" dirty="0" err="1" smtClean="0">
                  <a:latin typeface="Times New Roman" pitchFamily="18" charset="0"/>
                  <a:cs typeface="Times New Roman" pitchFamily="18" charset="0"/>
                </a:rPr>
                <a:t>Pseudoscalar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  <a:r>
                <a:rPr lang="en-US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E </a:t>
              </a:r>
              <a:r>
                <a: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(x,</a:t>
              </a:r>
              <a:r>
                <a:rPr lang="el-GR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</p:txBody>
        </p:sp>
        <p:sp>
          <p:nvSpPr>
            <p:cNvPr id="61" name="Text Box 147"/>
            <p:cNvSpPr txBox="1">
              <a:spLocks noChangeArrowheads="1"/>
            </p:cNvSpPr>
            <p:nvPr/>
          </p:nvSpPr>
          <p:spPr bwMode="auto">
            <a:xfrm>
              <a:off x="4876" y="2341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  <p:sp>
          <p:nvSpPr>
            <p:cNvPr id="62" name="Text Box 148"/>
            <p:cNvSpPr txBox="1">
              <a:spLocks noChangeArrowheads="1"/>
            </p:cNvSpPr>
            <p:nvPr/>
          </p:nvSpPr>
          <p:spPr bwMode="auto">
            <a:xfrm>
              <a:off x="4901" y="2598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</p:grpSp>
      <p:sp>
        <p:nvSpPr>
          <p:cNvPr id="63" name="Text Box 150"/>
          <p:cNvSpPr txBox="1">
            <a:spLocks noChangeArrowheads="1"/>
          </p:cNvSpPr>
          <p:nvPr/>
        </p:nvSpPr>
        <p:spPr bwMode="auto">
          <a:xfrm>
            <a:off x="1222375" y="3849897"/>
            <a:ext cx="21018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conserve nucleon spin</a:t>
            </a:r>
          </a:p>
        </p:txBody>
      </p:sp>
      <p:sp>
        <p:nvSpPr>
          <p:cNvPr id="64" name="Text Box 151"/>
          <p:cNvSpPr txBox="1">
            <a:spLocks noChangeArrowheads="1"/>
          </p:cNvSpPr>
          <p:nvPr/>
        </p:nvSpPr>
        <p:spPr bwMode="auto">
          <a:xfrm>
            <a:off x="1438275" y="4237247"/>
            <a:ext cx="1635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flip nucleon spin</a:t>
            </a:r>
          </a:p>
        </p:txBody>
      </p:sp>
      <p:sp>
        <p:nvSpPr>
          <p:cNvPr id="65" name="Rectangle 111"/>
          <p:cNvSpPr>
            <a:spLocks noChangeArrowheads="1"/>
          </p:cNvSpPr>
          <p:nvPr/>
        </p:nvSpPr>
        <p:spPr bwMode="auto">
          <a:xfrm>
            <a:off x="247203" y="3185648"/>
            <a:ext cx="8613009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QCD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twist 2,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chiral-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sector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quark flavor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ZoneTexte 129"/>
          <p:cNvSpPr txBox="1">
            <a:spLocks noChangeArrowheads="1"/>
          </p:cNvSpPr>
          <p:nvPr/>
        </p:nvSpPr>
        <p:spPr bwMode="auto">
          <a:xfrm>
            <a:off x="177800" y="4797425"/>
            <a:ext cx="2255837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Nucleon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tomography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 Box 142"/>
          <p:cNvSpPr txBox="1">
            <a:spLocks noChangeArrowheads="1"/>
          </p:cNvSpPr>
          <p:nvPr/>
        </p:nvSpPr>
        <p:spPr bwMode="auto">
          <a:xfrm>
            <a:off x="136525" y="6578600"/>
            <a:ext cx="25241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M. Burkardt, P</a:t>
            </a:r>
            <a:r>
              <a:rPr lang="nn-NO" sz="1200">
                <a:latin typeface="Times New Roman" pitchFamily="18" charset="0"/>
                <a:cs typeface="Times New Roman" pitchFamily="18" charset="0"/>
              </a:rPr>
              <a:t>RD 62, 71503 (2000)</a:t>
            </a:r>
          </a:p>
        </p:txBody>
      </p:sp>
      <p:pic>
        <p:nvPicPr>
          <p:cNvPr id="68" name="Picture 1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9325" y="4643437"/>
            <a:ext cx="5654675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9" name="Object 115"/>
          <p:cNvGraphicFramePr>
            <a:graphicFrameLocks noChangeAspect="1"/>
          </p:cNvGraphicFramePr>
          <p:nvPr/>
        </p:nvGraphicFramePr>
        <p:xfrm>
          <a:off x="220663" y="5151438"/>
          <a:ext cx="3340100" cy="1439862"/>
        </p:xfrm>
        <a:graphic>
          <a:graphicData uri="http://schemas.openxmlformats.org/presentationml/2006/ole">
            <p:oleObj spid="_x0000_s250888" name="Équation" r:id="rId5" imgW="2235016" imgH="965108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40"/>
          <p:cNvSpPr txBox="1">
            <a:spLocks noChangeArrowheads="1"/>
          </p:cNvSpPr>
          <p:nvPr/>
        </p:nvSpPr>
        <p:spPr bwMode="auto">
          <a:xfrm>
            <a:off x="1063625" y="58738"/>
            <a:ext cx="723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Deeply Virtual Compton Scattering and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1"/>
          <p:cNvGrpSpPr>
            <a:grpSpLocks noChangeAspect="1"/>
          </p:cNvGrpSpPr>
          <p:nvPr/>
        </p:nvGrpSpPr>
        <p:grpSpPr bwMode="auto">
          <a:xfrm rot="-2865258">
            <a:off x="1467644" y="1142207"/>
            <a:ext cx="128587" cy="546100"/>
            <a:chOff x="1324" y="1002"/>
            <a:chExt cx="146" cy="462"/>
          </a:xfrm>
        </p:grpSpPr>
        <p:sp>
          <p:nvSpPr>
            <p:cNvPr id="2099" name="Freeform 42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43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Freeform 44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Freeform 45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46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47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5" name="Freeform 48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3" name="Line 49"/>
          <p:cNvSpPr>
            <a:spLocks noChangeShapeType="1"/>
          </p:cNvSpPr>
          <p:nvPr/>
        </p:nvSpPr>
        <p:spPr bwMode="auto">
          <a:xfrm flipV="1">
            <a:off x="1477963" y="16049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4" name="Line 50"/>
          <p:cNvSpPr>
            <a:spLocks noChangeShapeType="1"/>
          </p:cNvSpPr>
          <p:nvPr/>
        </p:nvSpPr>
        <p:spPr bwMode="auto">
          <a:xfrm rot="18742695" flipV="1">
            <a:off x="2767013" y="1598613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51"/>
          <p:cNvSpPr>
            <a:spLocks noChangeShapeType="1"/>
          </p:cNvSpPr>
          <p:nvPr/>
        </p:nvSpPr>
        <p:spPr bwMode="auto">
          <a:xfrm rot="12777622" flipV="1">
            <a:off x="3529013" y="239077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Freeform 52"/>
          <p:cNvSpPr>
            <a:spLocks/>
          </p:cNvSpPr>
          <p:nvPr/>
        </p:nvSpPr>
        <p:spPr bwMode="auto">
          <a:xfrm>
            <a:off x="415925" y="954088"/>
            <a:ext cx="1439863" cy="441325"/>
          </a:xfrm>
          <a:custGeom>
            <a:avLst/>
            <a:gdLst>
              <a:gd name="T0" fmla="*/ 0 w 672"/>
              <a:gd name="T1" fmla="*/ 2147483647 h 144"/>
              <a:gd name="T2" fmla="*/ 2147483647 w 672"/>
              <a:gd name="T3" fmla="*/ 2147483647 h 144"/>
              <a:gd name="T4" fmla="*/ 2147483647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53"/>
          <p:cNvSpPr txBox="1">
            <a:spLocks noChangeArrowheads="1"/>
          </p:cNvSpPr>
          <p:nvPr/>
        </p:nvSpPr>
        <p:spPr bwMode="auto">
          <a:xfrm>
            <a:off x="1568450" y="5937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e’</a:t>
            </a:r>
          </a:p>
        </p:txBody>
      </p:sp>
      <p:sp>
        <p:nvSpPr>
          <p:cNvPr id="2058" name="Line 54"/>
          <p:cNvSpPr>
            <a:spLocks noChangeShapeType="1"/>
          </p:cNvSpPr>
          <p:nvPr/>
        </p:nvSpPr>
        <p:spPr bwMode="auto">
          <a:xfrm flipV="1">
            <a:off x="487363" y="2489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55"/>
          <p:cNvSpPr>
            <a:spLocks noChangeShapeType="1"/>
          </p:cNvSpPr>
          <p:nvPr/>
        </p:nvSpPr>
        <p:spPr bwMode="auto">
          <a:xfrm rot="12777622" flipV="1">
            <a:off x="3513138" y="24257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385763" y="954088"/>
            <a:ext cx="3825875" cy="1814512"/>
            <a:chOff x="243" y="799"/>
            <a:chExt cx="2410" cy="1143"/>
          </a:xfrm>
        </p:grpSpPr>
        <p:sp>
          <p:nvSpPr>
            <p:cNvPr id="2068" name="Freeform 57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124910 h 48"/>
                <a:gd name="T2" fmla="*/ 1 w 1200"/>
                <a:gd name="T3" fmla="*/ 0 h 48"/>
                <a:gd name="T4" fmla="*/ 1 w 1200"/>
                <a:gd name="T5" fmla="*/ 124910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Text Box 58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t</a:t>
              </a:r>
            </a:p>
          </p:txBody>
        </p:sp>
        <p:sp>
          <p:nvSpPr>
            <p:cNvPr id="2070" name="Line 59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60"/>
            <p:cNvGrpSpPr>
              <a:grpSpLocks/>
            </p:cNvGrpSpPr>
            <p:nvPr/>
          </p:nvGrpSpPr>
          <p:grpSpPr bwMode="auto">
            <a:xfrm>
              <a:off x="243" y="856"/>
              <a:ext cx="2410" cy="1086"/>
              <a:chOff x="100" y="798"/>
              <a:chExt cx="2410" cy="1086"/>
            </a:xfrm>
          </p:grpSpPr>
          <p:sp>
            <p:nvSpPr>
              <p:cNvPr id="2081" name="Text Box 61"/>
              <p:cNvSpPr txBox="1">
                <a:spLocks noChangeArrowheads="1"/>
              </p:cNvSpPr>
              <p:nvPr/>
            </p:nvSpPr>
            <p:spPr bwMode="auto">
              <a:xfrm>
                <a:off x="476" y="1026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/>
                  <a:t>(Q</a:t>
                </a:r>
                <a:r>
                  <a:rPr lang="en-US" sz="1600" baseline="30000"/>
                  <a:t>2</a:t>
                </a:r>
                <a:r>
                  <a:rPr lang="en-US" sz="1600"/>
                  <a:t>)</a:t>
                </a:r>
              </a:p>
            </p:txBody>
          </p:sp>
          <p:sp>
            <p:nvSpPr>
              <p:cNvPr id="2082" name="Text Box 62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e</a:t>
                </a:r>
              </a:p>
            </p:txBody>
          </p:sp>
          <p:sp>
            <p:nvSpPr>
              <p:cNvPr id="2083" name="Text Box 63"/>
              <p:cNvSpPr txBox="1">
                <a:spLocks noChangeArrowheads="1"/>
              </p:cNvSpPr>
              <p:nvPr/>
            </p:nvSpPr>
            <p:spPr bwMode="auto">
              <a:xfrm>
                <a:off x="295" y="981"/>
                <a:ext cx="26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pitchFamily="18" charset="2"/>
                  </a:rPr>
                  <a:t>g</a:t>
                </a:r>
                <a:r>
                  <a:rPr lang="en-US" sz="2000"/>
                  <a:t>*</a:t>
                </a:r>
              </a:p>
            </p:txBody>
          </p: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159" y="1253"/>
                <a:ext cx="2351" cy="631"/>
                <a:chOff x="159" y="1253"/>
                <a:chExt cx="2351" cy="631"/>
              </a:xfrm>
            </p:grpSpPr>
            <p:sp>
              <p:nvSpPr>
                <p:cNvPr id="20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x+ξ </a:t>
                  </a:r>
                </a:p>
              </p:txBody>
            </p:sp>
            <p:sp>
              <p:nvSpPr>
                <p:cNvPr id="2086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/>
                    <a:t>x-ξ </a:t>
                  </a:r>
                </a:p>
              </p:txBody>
            </p:sp>
            <p:sp>
              <p:nvSpPr>
                <p:cNvPr id="2087" name="Line 67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8" name="Line 68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" name="Group 69"/>
                <p:cNvGrpSpPr>
                  <a:grpSpLocks/>
                </p:cNvGrpSpPr>
                <p:nvPr/>
              </p:nvGrpSpPr>
              <p:grpSpPr bwMode="auto">
                <a:xfrm>
                  <a:off x="159" y="1472"/>
                  <a:ext cx="1967" cy="412"/>
                  <a:chOff x="159" y="1472"/>
                  <a:chExt cx="1967" cy="412"/>
                </a:xfrm>
              </p:grpSpPr>
              <p:grpSp>
                <p:nvGrpSpPr>
                  <p:cNvPr id="7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478"/>
                    <a:ext cx="1967" cy="406"/>
                    <a:chOff x="241" y="724"/>
                    <a:chExt cx="1967" cy="406"/>
                  </a:xfrm>
                </p:grpSpPr>
                <p:grpSp>
                  <p:nvGrpSpPr>
                    <p:cNvPr id="8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24"/>
                      <a:ext cx="1967" cy="406"/>
                      <a:chOff x="241" y="724"/>
                      <a:chExt cx="1967" cy="406"/>
                    </a:xfrm>
                  </p:grpSpPr>
                  <p:grpSp>
                    <p:nvGrpSpPr>
                      <p:cNvPr id="9" name="Group 7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724"/>
                        <a:ext cx="1536" cy="406"/>
                        <a:chOff x="672" y="724"/>
                        <a:chExt cx="1536" cy="406"/>
                      </a:xfrm>
                    </p:grpSpPr>
                    <p:sp>
                      <p:nvSpPr>
                        <p:cNvPr id="2096" name="Oval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4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2097" name="Text Box 7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82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(x,ξ,t)</a:t>
                          </a:r>
                        </a:p>
                      </p:txBody>
                    </p:sp>
                    <p:sp>
                      <p:nvSpPr>
                        <p:cNvPr id="2098" name="Text Box 7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724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 b="1">
                              <a:solidFill>
                                <a:schemeClr val="bg1"/>
                              </a:solidFill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2095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093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91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17" y="147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>
                        <a:solidFill>
                          <a:schemeClr val="bg1"/>
                        </a:solidFill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10" name="Group 79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2074" name="Freeform 80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Freeform 81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6" name="Freeform 82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Freeform 83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84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85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86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3" name="Text Box 87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2061" name="Text Box 88"/>
          <p:cNvSpPr txBox="1">
            <a:spLocks noChangeArrowheads="1"/>
          </p:cNvSpPr>
          <p:nvPr/>
        </p:nvSpPr>
        <p:spPr bwMode="auto">
          <a:xfrm>
            <a:off x="-46038" y="2601913"/>
            <a:ext cx="633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N(p)</a:t>
            </a:r>
          </a:p>
        </p:txBody>
      </p:sp>
      <p:sp>
        <p:nvSpPr>
          <p:cNvPr id="2062" name="Text Box 89"/>
          <p:cNvSpPr txBox="1">
            <a:spLocks noChangeArrowheads="1"/>
          </p:cNvSpPr>
          <p:nvPr/>
        </p:nvSpPr>
        <p:spPr bwMode="auto">
          <a:xfrm>
            <a:off x="3881438" y="2593975"/>
            <a:ext cx="7096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N(p’)</a:t>
            </a:r>
          </a:p>
        </p:txBody>
      </p:sp>
      <p:sp>
        <p:nvSpPr>
          <p:cNvPr id="2063" name="Text Box 90"/>
          <p:cNvSpPr txBox="1">
            <a:spLocks noChangeArrowheads="1"/>
          </p:cNvSpPr>
          <p:nvPr/>
        </p:nvSpPr>
        <p:spPr bwMode="auto">
          <a:xfrm>
            <a:off x="5313363" y="2016343"/>
            <a:ext cx="3270250" cy="9159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« Handbag »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factorization valid</a:t>
            </a:r>
          </a:p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in the </a:t>
            </a:r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Bjorken regime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en-US" b="1">
                <a:latin typeface="Times New Roman" pitchFamily="18" charset="0"/>
                <a:cs typeface="Times New Roman" pitchFamily="18" charset="0"/>
              </a:rPr>
              <a:t>high 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 (fixed x</a:t>
            </a:r>
            <a:r>
              <a:rPr lang="en-US" b="1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), t&lt;&lt;Q</a:t>
            </a:r>
            <a:r>
              <a:rPr lang="en-US" b="1" baseline="30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2064" name="Text Box 91"/>
          <p:cNvSpPr txBox="1">
            <a:spLocks noChangeArrowheads="1"/>
          </p:cNvSpPr>
          <p:nvPr/>
        </p:nvSpPr>
        <p:spPr bwMode="auto">
          <a:xfrm>
            <a:off x="4572000" y="631825"/>
            <a:ext cx="40350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- (e-e’)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Q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/2M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-E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x+ξ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x-ξ  longitudinal momentum fractions</a:t>
            </a: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 = </a:t>
            </a:r>
            <a:r>
              <a:rPr lang="en-US" sz="1600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(p-p’)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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1600" baseline="-25000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sz="16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2067" name="ZoneTexte 116"/>
          <p:cNvSpPr txBox="1">
            <a:spLocks noChangeArrowheads="1"/>
          </p:cNvSpPr>
          <p:nvPr/>
        </p:nvSpPr>
        <p:spPr bwMode="auto">
          <a:xfrm>
            <a:off x="2811463" y="1570038"/>
            <a:ext cx="9731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i="1"/>
              <a:t>factorization</a:t>
            </a:r>
            <a:endParaRPr lang="en-US" sz="1200" i="1"/>
          </a:p>
        </p:txBody>
      </p:sp>
      <p:sp>
        <p:nvSpPr>
          <p:cNvPr id="58" name="Text Box 145"/>
          <p:cNvSpPr txBox="1">
            <a:spLocks noChangeArrowheads="1"/>
          </p:cNvSpPr>
          <p:nvPr/>
        </p:nvSpPr>
        <p:spPr bwMode="auto">
          <a:xfrm>
            <a:off x="3354388" y="3827672"/>
            <a:ext cx="2241550" cy="785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Vector: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(x,</a:t>
            </a:r>
            <a:r>
              <a:rPr lang="el-G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Tensor: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 (x,</a:t>
            </a:r>
            <a:r>
              <a:rPr lang="el-GR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ξ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,t)</a:t>
            </a:r>
          </a:p>
        </p:txBody>
      </p:sp>
      <p:grpSp>
        <p:nvGrpSpPr>
          <p:cNvPr id="11" name="Group 149"/>
          <p:cNvGrpSpPr>
            <a:grpSpLocks/>
          </p:cNvGrpSpPr>
          <p:nvPr/>
        </p:nvGrpSpPr>
        <p:grpSpPr bwMode="auto">
          <a:xfrm>
            <a:off x="5049838" y="3683210"/>
            <a:ext cx="2971800" cy="928687"/>
            <a:chOff x="3991" y="2341"/>
            <a:chExt cx="1872" cy="585"/>
          </a:xfrm>
        </p:grpSpPr>
        <p:sp>
          <p:nvSpPr>
            <p:cNvPr id="60" name="Text Box 146"/>
            <p:cNvSpPr txBox="1">
              <a:spLocks noChangeArrowheads="1"/>
            </p:cNvSpPr>
            <p:nvPr/>
          </p:nvSpPr>
          <p:spPr bwMode="auto">
            <a:xfrm>
              <a:off x="3991" y="2432"/>
              <a:ext cx="1872" cy="4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Times New Roman" pitchFamily="18" charset="0"/>
                  <a:cs typeface="Times New Roman" pitchFamily="18" charset="0"/>
                </a:rPr>
                <a:t>Axial-Vector: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 (x,</a:t>
              </a:r>
              <a:r>
                <a:rPr lang="el-GR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  <a:p>
              <a:pPr>
                <a:spcBef>
                  <a:spcPct val="50000"/>
                </a:spcBef>
              </a:pPr>
              <a:r>
                <a:rPr lang="en-US" b="1">
                  <a:latin typeface="Times New Roman" pitchFamily="18" charset="0"/>
                  <a:cs typeface="Times New Roman" pitchFamily="18" charset="0"/>
                </a:rPr>
                <a:t>Pseudoscalar: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E (x,</a:t>
              </a:r>
              <a:r>
                <a:rPr lang="el-GR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ξ</a:t>
              </a:r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,t)</a:t>
              </a:r>
            </a:p>
          </p:txBody>
        </p:sp>
        <p:sp>
          <p:nvSpPr>
            <p:cNvPr id="61" name="Text Box 147"/>
            <p:cNvSpPr txBox="1">
              <a:spLocks noChangeArrowheads="1"/>
            </p:cNvSpPr>
            <p:nvPr/>
          </p:nvSpPr>
          <p:spPr bwMode="auto">
            <a:xfrm>
              <a:off x="4876" y="2341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  <p:sp>
          <p:nvSpPr>
            <p:cNvPr id="62" name="Text Box 148"/>
            <p:cNvSpPr txBox="1">
              <a:spLocks noChangeArrowheads="1"/>
            </p:cNvSpPr>
            <p:nvPr/>
          </p:nvSpPr>
          <p:spPr bwMode="auto">
            <a:xfrm>
              <a:off x="4901" y="2598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~</a:t>
              </a:r>
            </a:p>
          </p:txBody>
        </p:sp>
      </p:grpSp>
      <p:sp>
        <p:nvSpPr>
          <p:cNvPr id="63" name="Text Box 150"/>
          <p:cNvSpPr txBox="1">
            <a:spLocks noChangeArrowheads="1"/>
          </p:cNvSpPr>
          <p:nvPr/>
        </p:nvSpPr>
        <p:spPr bwMode="auto">
          <a:xfrm>
            <a:off x="1222375" y="3849897"/>
            <a:ext cx="21018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conserve nucleon spin</a:t>
            </a:r>
          </a:p>
        </p:txBody>
      </p:sp>
      <p:sp>
        <p:nvSpPr>
          <p:cNvPr id="64" name="Text Box 151"/>
          <p:cNvSpPr txBox="1">
            <a:spLocks noChangeArrowheads="1"/>
          </p:cNvSpPr>
          <p:nvPr/>
        </p:nvSpPr>
        <p:spPr bwMode="auto">
          <a:xfrm>
            <a:off x="1438275" y="4237247"/>
            <a:ext cx="1635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flip nucleon spin</a:t>
            </a:r>
          </a:p>
        </p:txBody>
      </p:sp>
      <p:sp>
        <p:nvSpPr>
          <p:cNvPr id="65" name="Rectangle 111"/>
          <p:cNvSpPr>
            <a:spLocks noChangeArrowheads="1"/>
          </p:cNvSpPr>
          <p:nvPr/>
        </p:nvSpPr>
        <p:spPr bwMode="auto">
          <a:xfrm>
            <a:off x="247203" y="3185648"/>
            <a:ext cx="8613009" cy="40011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QCD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twist 2, 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chiral-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fr-FR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sector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 each quark flavor</a:t>
            </a:r>
            <a:endParaRPr lang="fr-FR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ZoneTexte 129"/>
          <p:cNvSpPr txBox="1">
            <a:spLocks noChangeArrowheads="1"/>
          </p:cNvSpPr>
          <p:nvPr/>
        </p:nvSpPr>
        <p:spPr bwMode="auto">
          <a:xfrm>
            <a:off x="177800" y="4797425"/>
            <a:ext cx="2255837" cy="368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Nucleon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tomography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 Box 142"/>
          <p:cNvSpPr txBox="1">
            <a:spLocks noChangeArrowheads="1"/>
          </p:cNvSpPr>
          <p:nvPr/>
        </p:nvSpPr>
        <p:spPr bwMode="auto">
          <a:xfrm>
            <a:off x="136525" y="6578600"/>
            <a:ext cx="252412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M. Burkardt, P</a:t>
            </a:r>
            <a:r>
              <a:rPr lang="nn-NO" sz="1200">
                <a:latin typeface="Times New Roman" pitchFamily="18" charset="0"/>
                <a:cs typeface="Times New Roman" pitchFamily="18" charset="0"/>
              </a:rPr>
              <a:t>RD 62, 71503 (2000)</a:t>
            </a:r>
          </a:p>
        </p:txBody>
      </p:sp>
      <p:graphicFrame>
        <p:nvGraphicFramePr>
          <p:cNvPr id="69" name="Object 115"/>
          <p:cNvGraphicFramePr>
            <a:graphicFrameLocks noChangeAspect="1"/>
          </p:cNvGraphicFramePr>
          <p:nvPr/>
        </p:nvGraphicFramePr>
        <p:xfrm>
          <a:off x="220663" y="5151438"/>
          <a:ext cx="3340100" cy="1439862"/>
        </p:xfrm>
        <a:graphic>
          <a:graphicData uri="http://schemas.openxmlformats.org/presentationml/2006/ole">
            <p:oleObj spid="_x0000_s256011" name="Équation" r:id="rId4" imgW="2235016" imgH="965108" progId="Equation.3">
              <p:embed/>
            </p:oleObj>
          </a:graphicData>
        </a:graphic>
      </p:graphicFrame>
      <p:sp>
        <p:nvSpPr>
          <p:cNvPr id="70" name="Text Box 142"/>
          <p:cNvSpPr txBox="1">
            <a:spLocks noChangeArrowheads="1"/>
          </p:cNvSpPr>
          <p:nvPr/>
        </p:nvSpPr>
        <p:spPr bwMode="auto">
          <a:xfrm>
            <a:off x="6493748" y="6141433"/>
            <a:ext cx="23654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X.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Phy.Rev.Lett.78,610(1997)  </a:t>
            </a:r>
          </a:p>
        </p:txBody>
      </p:sp>
      <p:graphicFrame>
        <p:nvGraphicFramePr>
          <p:cNvPr id="71" name="Object 117"/>
          <p:cNvGraphicFramePr>
            <a:graphicFrameLocks noChangeAspect="1"/>
          </p:cNvGraphicFramePr>
          <p:nvPr/>
        </p:nvGraphicFramePr>
        <p:xfrm>
          <a:off x="3839447" y="5410200"/>
          <a:ext cx="5214938" cy="593725"/>
        </p:xfrm>
        <a:graphic>
          <a:graphicData uri="http://schemas.openxmlformats.org/presentationml/2006/ole">
            <p:oleObj spid="_x0000_s256012" name="Équation" r:id="rId5" imgW="3529727" imgH="393539" progId="Equation.3">
              <p:embed/>
            </p:oleObj>
          </a:graphicData>
        </a:graphic>
      </p:graphicFrame>
      <p:sp>
        <p:nvSpPr>
          <p:cNvPr id="72" name="ZoneTexte 135"/>
          <p:cNvSpPr txBox="1">
            <a:spLocks noChangeArrowheads="1"/>
          </p:cNvSpPr>
          <p:nvPr/>
        </p:nvSpPr>
        <p:spPr bwMode="auto">
          <a:xfrm>
            <a:off x="4269441" y="4857037"/>
            <a:ext cx="4321175" cy="36988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Quark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angular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momentum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Ji’s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sum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latin typeface="Times New Roman" pitchFamily="18" charset="0"/>
                <a:cs typeface="Times New Roman" pitchFamily="18" charset="0"/>
              </a:rPr>
              <a:t>rule</a:t>
            </a:r>
            <a:r>
              <a:rPr lang="fr-FR" b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1274515" y="0"/>
            <a:ext cx="7064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Flavor decomposition of parton distributions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57" y="759979"/>
            <a:ext cx="91874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Proton and neutron have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compositions 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→ observables on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types are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linked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mixtures of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quark</a:t>
            </a:r>
            <a:r>
              <a:rPr lang="fr-FR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functions</a:t>
            </a:r>
            <a:endParaRPr lang="fr-FR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proton and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must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performed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disentangle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flavor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various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kinds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parton distributions</a:t>
            </a:r>
          </a:p>
          <a:p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observables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nuclear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targets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such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NH</a:t>
            </a:r>
            <a:r>
              <a:rPr lang="fr-F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used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ND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typically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has 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½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of NH</a:t>
            </a:r>
            <a:r>
              <a:rPr lang="fr-FR" b="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b="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/>
        </p:nvGraphicFramePr>
        <p:xfrm>
          <a:off x="219422" y="1655379"/>
          <a:ext cx="2703453" cy="762384"/>
        </p:xfrm>
        <a:graphic>
          <a:graphicData uri="http://schemas.openxmlformats.org/presentationml/2006/ole">
            <p:oleObj spid="_x0000_s305153" name="Équation" r:id="rId3" imgW="1714320" imgH="482400" progId="Equation.3">
              <p:embed/>
            </p:oleObj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3090849" y="1810084"/>
            <a:ext cx="380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Virtual-photon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DIS</a:t>
            </a: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5154" name="Object 2"/>
          <p:cNvGraphicFramePr>
            <a:graphicFrameLocks noChangeAspect="1"/>
          </p:cNvGraphicFramePr>
          <p:nvPr/>
        </p:nvGraphicFramePr>
        <p:xfrm>
          <a:off x="209470" y="2619982"/>
          <a:ext cx="5909947" cy="677891"/>
        </p:xfrm>
        <a:graphic>
          <a:graphicData uri="http://schemas.openxmlformats.org/presentationml/2006/ole">
            <p:oleObj spid="_x0000_s305154" name="Équation" r:id="rId4" imgW="3771720" imgH="431640" progId="Equation.3">
              <p:embed/>
            </p:oleObj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365312" y="273629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SIDIS pion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asymmetry</a:t>
            </a: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5155" name="Object 3"/>
          <p:cNvGraphicFramePr>
            <a:graphicFrameLocks noChangeAspect="1"/>
          </p:cNvGraphicFramePr>
          <p:nvPr/>
        </p:nvGraphicFramePr>
        <p:xfrm>
          <a:off x="216571" y="3523935"/>
          <a:ext cx="6853238" cy="652462"/>
        </p:xfrm>
        <a:graphic>
          <a:graphicData uri="http://schemas.openxmlformats.org/presentationml/2006/ole">
            <p:oleObj spid="_x0000_s305155" name="Équation" r:id="rId5" imgW="4127400" imgH="393480" progId="Equation.3">
              <p:embed/>
            </p:oleObj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7217051" y="3396259"/>
            <a:ext cx="1721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Compton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form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factors</a:t>
            </a:r>
            <a:endParaRPr lang="fr-FR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97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2"/>
          <p:cNvSpPr txBox="1">
            <a:spLocks noChangeArrowheads="1"/>
          </p:cNvSpPr>
          <p:nvPr/>
        </p:nvSpPr>
        <p:spPr bwMode="auto">
          <a:xfrm>
            <a:off x="701675" y="-63064"/>
            <a:ext cx="807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Accessing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en-US" sz="28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through </a:t>
            </a:r>
            <a:r>
              <a:rPr lang="en-US" sz="28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4" name="Picture 84" descr="diagb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16" y="3024747"/>
            <a:ext cx="5463296" cy="142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5317" y="1152440"/>
          <a:ext cx="4898937" cy="723667"/>
        </p:xfrm>
        <a:graphic>
          <a:graphicData uri="http://schemas.openxmlformats.org/presentationml/2006/ole">
            <p:oleObj spid="_x0000_s252947" name="Équation" r:id="rId5" imgW="3174219" imgH="469601" progId="Equation.3">
              <p:embed/>
            </p:oleObj>
          </a:graphicData>
        </a:graphic>
      </p:graphicFrame>
      <p:sp>
        <p:nvSpPr>
          <p:cNvPr id="4105" name="Ellipse 96"/>
          <p:cNvSpPr>
            <a:spLocks noChangeArrowheads="1"/>
          </p:cNvSpPr>
          <p:nvPr/>
        </p:nvSpPr>
        <p:spPr bwMode="auto">
          <a:xfrm>
            <a:off x="991683" y="1164046"/>
            <a:ext cx="1744663" cy="776287"/>
          </a:xfrm>
          <a:prstGeom prst="ellipse">
            <a:avLst/>
          </a:prstGeom>
          <a:noFill/>
          <a:ln w="28575" algn="ctr">
            <a:solidFill>
              <a:srgbClr val="FF3399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06" name="Ellipse 97"/>
          <p:cNvSpPr>
            <a:spLocks noChangeArrowheads="1"/>
          </p:cNvSpPr>
          <p:nvPr/>
        </p:nvSpPr>
        <p:spPr bwMode="auto">
          <a:xfrm>
            <a:off x="2942780" y="1124797"/>
            <a:ext cx="1744663" cy="776288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fr-FR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09" name="ZoneTexte 24"/>
          <p:cNvSpPr txBox="1">
            <a:spLocks noChangeArrowheads="1"/>
          </p:cNvSpPr>
          <p:nvPr/>
        </p:nvSpPr>
        <p:spPr bwMode="auto">
          <a:xfrm>
            <a:off x="5722878" y="1182482"/>
            <a:ext cx="2853566" cy="646331"/>
          </a:xfrm>
          <a:prstGeom prst="rect">
            <a:avLst/>
          </a:prstGeom>
          <a:noFill/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x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are </a:t>
            </a:r>
            <a:r>
              <a:rPr lang="fr-FR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accessible</a:t>
            </a:r>
          </a:p>
          <a:p>
            <a:pPr algn="ctr"/>
            <a:r>
              <a:rPr lang="fr-FR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experimentally</a:t>
            </a:r>
            <a:endParaRPr lang="fr-FR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9" name="Object 29"/>
          <p:cNvGraphicFramePr>
            <a:graphicFrameLocks noChangeAspect="1"/>
          </p:cNvGraphicFramePr>
          <p:nvPr/>
        </p:nvGraphicFramePr>
        <p:xfrm>
          <a:off x="276225" y="4756150"/>
          <a:ext cx="4616450" cy="1743075"/>
        </p:xfrm>
        <a:graphic>
          <a:graphicData uri="http://schemas.openxmlformats.org/presentationml/2006/ole">
            <p:oleObj spid="_x0000_s252948" name="Équation" r:id="rId6" imgW="2755326" imgH="1041170" progId="Equation.3">
              <p:embed/>
            </p:oleObj>
          </a:graphicData>
        </a:graphic>
      </p:graphicFrame>
      <p:graphicFrame>
        <p:nvGraphicFramePr>
          <p:cNvPr id="4100" name="Object 30"/>
          <p:cNvGraphicFramePr>
            <a:graphicFrameLocks noChangeAspect="1"/>
          </p:cNvGraphicFramePr>
          <p:nvPr/>
        </p:nvGraphicFramePr>
        <p:xfrm>
          <a:off x="204849" y="2163770"/>
          <a:ext cx="4619410" cy="642491"/>
        </p:xfrm>
        <a:graphic>
          <a:graphicData uri="http://schemas.openxmlformats.org/presentationml/2006/ole">
            <p:oleObj spid="_x0000_s252949" name="Équation" r:id="rId7" imgW="3479019" imgH="482278" progId="Equation.3">
              <p:embed/>
            </p:oleObj>
          </a:graphicData>
        </a:graphic>
      </p:graphicFrame>
      <p:graphicFrame>
        <p:nvGraphicFramePr>
          <p:cNvPr id="4101" name="Object 3"/>
          <p:cNvGraphicFramePr>
            <a:graphicFrameLocks noChangeAspect="1"/>
          </p:cNvGraphicFramePr>
          <p:nvPr/>
        </p:nvGraphicFramePr>
        <p:xfrm>
          <a:off x="5216388" y="2254479"/>
          <a:ext cx="3612304" cy="394129"/>
        </p:xfrm>
        <a:graphic>
          <a:graphicData uri="http://schemas.openxmlformats.org/presentationml/2006/ole">
            <p:oleObj spid="_x0000_s252950" name="Équation" r:id="rId8" imgW="2311078" imgH="254092" progId="Equation.3">
              <p:embed/>
            </p:oleObj>
          </a:graphicData>
        </a:graphic>
      </p:graphicFrame>
      <p:sp>
        <p:nvSpPr>
          <p:cNvPr id="4110" name="ZoneTexte 31"/>
          <p:cNvSpPr txBox="1">
            <a:spLocks noChangeArrowheads="1"/>
          </p:cNvSpPr>
          <p:nvPr/>
        </p:nvSpPr>
        <p:spPr bwMode="auto">
          <a:xfrm>
            <a:off x="-63064" y="551969"/>
            <a:ext cx="9333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allows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4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complex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related</a:t>
            </a:r>
            <a:r>
              <a:rPr lang="fr-FR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quantities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Compton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Form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Factors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b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x</a:t>
            </a:r>
            <a:r>
              <a:rPr lang="fr-FR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880540" y="3484178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BH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calculable</a:t>
            </a:r>
          </a:p>
          <a:p>
            <a:pPr algn="ctr"/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electromagnetic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FFs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Group 29"/>
          <p:cNvGrpSpPr>
            <a:grpSpLocks/>
          </p:cNvGrpSpPr>
          <p:nvPr/>
        </p:nvGrpSpPr>
        <p:grpSpPr bwMode="auto">
          <a:xfrm>
            <a:off x="5258732" y="4843410"/>
            <a:ext cx="3520925" cy="1503363"/>
            <a:chOff x="3061" y="754"/>
            <a:chExt cx="2406" cy="1125"/>
          </a:xfrm>
        </p:grpSpPr>
        <p:grpSp>
          <p:nvGrpSpPr>
            <p:cNvPr id="22" name="Group 30"/>
            <p:cNvGrpSpPr>
              <a:grpSpLocks/>
            </p:cNvGrpSpPr>
            <p:nvPr/>
          </p:nvGrpSpPr>
          <p:grpSpPr bwMode="auto">
            <a:xfrm>
              <a:off x="3061" y="754"/>
              <a:ext cx="2392" cy="1085"/>
              <a:chOff x="3061" y="754"/>
              <a:chExt cx="2392" cy="1085"/>
            </a:xfrm>
          </p:grpSpPr>
          <p:sp>
            <p:nvSpPr>
              <p:cNvPr id="40" name="AutoShape 31"/>
              <p:cNvSpPr>
                <a:spLocks noChangeArrowheads="1"/>
              </p:cNvSpPr>
              <p:nvPr/>
            </p:nvSpPr>
            <p:spPr bwMode="auto">
              <a:xfrm>
                <a:off x="4061" y="1297"/>
                <a:ext cx="1065" cy="542"/>
              </a:xfrm>
              <a:prstGeom prst="parallelogram">
                <a:avLst>
                  <a:gd name="adj" fmla="val 49124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AutoShape 32"/>
              <p:cNvSpPr>
                <a:spLocks noChangeArrowheads="1"/>
              </p:cNvSpPr>
              <p:nvPr/>
            </p:nvSpPr>
            <p:spPr bwMode="auto">
              <a:xfrm>
                <a:off x="3061" y="1047"/>
                <a:ext cx="2392" cy="566"/>
              </a:xfrm>
              <a:prstGeom prst="parallelogram">
                <a:avLst>
                  <a:gd name="adj" fmla="val 105654"/>
                </a:avLst>
              </a:prstGeom>
              <a:solidFill>
                <a:srgbClr val="66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AutoShape 33"/>
              <p:cNvSpPr>
                <a:spLocks noChangeArrowheads="1"/>
              </p:cNvSpPr>
              <p:nvPr/>
            </p:nvSpPr>
            <p:spPr bwMode="auto">
              <a:xfrm>
                <a:off x="4337" y="754"/>
                <a:ext cx="1066" cy="542"/>
              </a:xfrm>
              <a:prstGeom prst="parallelogram">
                <a:avLst>
                  <a:gd name="adj" fmla="val 49170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" name="Group 34"/>
            <p:cNvGrpSpPr>
              <a:grpSpLocks/>
            </p:cNvGrpSpPr>
            <p:nvPr/>
          </p:nvGrpSpPr>
          <p:grpSpPr bwMode="auto">
            <a:xfrm>
              <a:off x="3381" y="754"/>
              <a:ext cx="2086" cy="1125"/>
              <a:chOff x="3381" y="754"/>
              <a:chExt cx="2086" cy="1125"/>
            </a:xfrm>
          </p:grpSpPr>
          <p:sp>
            <p:nvSpPr>
              <p:cNvPr id="24" name="Text Box 35"/>
              <p:cNvSpPr txBox="1">
                <a:spLocks noChangeArrowheads="1"/>
              </p:cNvSpPr>
              <p:nvPr/>
            </p:nvSpPr>
            <p:spPr bwMode="auto">
              <a:xfrm>
                <a:off x="4638" y="754"/>
                <a:ext cx="190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90000"/>
                  </a:lnSpc>
                  <a:spcBef>
                    <a:spcPct val="20000"/>
                  </a:spcBef>
                  <a:buClr>
                    <a:srgbClr val="000000"/>
                  </a:buClr>
                </a:pPr>
                <a:r>
                  <a:rPr lang="en-US" smtClean="0">
                    <a:solidFill>
                      <a:srgbClr val="000000"/>
                    </a:solidFill>
                    <a:latin typeface="Symbol" pitchFamily="18" charset="2"/>
                  </a:rPr>
                  <a:t>g</a:t>
                </a:r>
                <a:endParaRPr lang="en-US" baseline="30000" smtClean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25" name="Group 36"/>
              <p:cNvGrpSpPr>
                <a:grpSpLocks/>
              </p:cNvGrpSpPr>
              <p:nvPr/>
            </p:nvGrpSpPr>
            <p:grpSpPr bwMode="auto">
              <a:xfrm>
                <a:off x="3381" y="845"/>
                <a:ext cx="2086" cy="1034"/>
                <a:chOff x="3381" y="845"/>
                <a:chExt cx="2086" cy="1034"/>
              </a:xfrm>
            </p:grpSpPr>
            <p:sp>
              <p:nvSpPr>
                <p:cNvPr id="26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194" y="917"/>
                  <a:ext cx="273" cy="40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3200" dirty="0" smtClean="0">
                      <a:solidFill>
                        <a:srgbClr val="FF0000"/>
                      </a:solidFill>
                      <a:latin typeface="Symbol" pitchFamily="18" charset="2"/>
                    </a:rPr>
                    <a:t>f</a:t>
                  </a:r>
                </a:p>
              </p:txBody>
            </p:sp>
            <p:sp>
              <p:nvSpPr>
                <p:cNvPr id="2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990" y="1407"/>
                  <a:ext cx="813" cy="21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leptonic plane</a:t>
                  </a:r>
                </a:p>
              </p:txBody>
            </p:sp>
            <p:sp>
              <p:nvSpPr>
                <p:cNvPr id="28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230" y="1619"/>
                  <a:ext cx="551" cy="26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hadronic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z="1400" b="0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plane</a:t>
                  </a:r>
                </a:p>
              </p:txBody>
            </p:sp>
            <p:sp>
              <p:nvSpPr>
                <p:cNvPr id="29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311"/>
                  <a:ext cx="473" cy="3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b="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782" y="1478"/>
                  <a:ext cx="293" cy="2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000000"/>
                    </a:buClr>
                  </a:pPr>
                  <a:r>
                    <a:rPr lang="en-US" smtClean="0">
                      <a:solidFill>
                        <a:srgbClr val="000000"/>
                      </a:solidFill>
                      <a:latin typeface="Times New Roman" pitchFamily="18" charset="0"/>
                    </a:rPr>
                    <a:t>N’</a:t>
                  </a:r>
                </a:p>
              </p:txBody>
            </p:sp>
            <p:sp>
              <p:nvSpPr>
                <p:cNvPr id="31" name="Arc 42"/>
                <p:cNvSpPr>
                  <a:spLocks/>
                </p:cNvSpPr>
                <p:nvPr/>
              </p:nvSpPr>
              <p:spPr bwMode="auto">
                <a:xfrm>
                  <a:off x="5270" y="921"/>
                  <a:ext cx="154" cy="446"/>
                </a:xfrm>
                <a:custGeom>
                  <a:avLst/>
                  <a:gdLst>
                    <a:gd name="T0" fmla="*/ 0 w 18415"/>
                    <a:gd name="T1" fmla="*/ 0 h 21600"/>
                    <a:gd name="T2" fmla="*/ 0 w 18415"/>
                    <a:gd name="T3" fmla="*/ 0 h 21600"/>
                    <a:gd name="T4" fmla="*/ 0 w 1841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8415"/>
                    <a:gd name="T10" fmla="*/ 0 h 21600"/>
                    <a:gd name="T11" fmla="*/ 18415 w 1841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415" h="21600" fill="none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</a:path>
                    <a:path w="18415" h="21600" stroke="0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  <a:lnTo>
                        <a:pt x="110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 b="0" smtClean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32" name="Group 43"/>
                <p:cNvGrpSpPr>
                  <a:grpSpLocks/>
                </p:cNvGrpSpPr>
                <p:nvPr/>
              </p:nvGrpSpPr>
              <p:grpSpPr bwMode="auto">
                <a:xfrm>
                  <a:off x="3381" y="845"/>
                  <a:ext cx="1552" cy="754"/>
                  <a:chOff x="3381" y="845"/>
                  <a:chExt cx="1552" cy="754"/>
                </a:xfrm>
              </p:grpSpPr>
              <p:sp>
                <p:nvSpPr>
                  <p:cNvPr id="3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665" y="1078"/>
                    <a:ext cx="201" cy="20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4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81" y="1289"/>
                    <a:ext cx="495" cy="14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5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221"/>
                    <a:ext cx="93" cy="91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8" y="1033"/>
                    <a:ext cx="247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</a:pPr>
                    <a:r>
                      <a:rPr lang="en-US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e’</a:t>
                    </a:r>
                  </a:p>
                </p:txBody>
              </p:sp>
              <p:sp>
                <p:nvSpPr>
                  <p:cNvPr id="37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21" y="1345"/>
                    <a:ext cx="196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</a:pPr>
                    <a:r>
                      <a:rPr lang="en-US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e</a:t>
                    </a:r>
                  </a:p>
                </p:txBody>
              </p:sp>
              <p:sp>
                <p:nvSpPr>
                  <p:cNvPr id="38" name="Freeform 49"/>
                  <p:cNvSpPr>
                    <a:spLocks/>
                  </p:cNvSpPr>
                  <p:nvPr/>
                </p:nvSpPr>
                <p:spPr bwMode="auto">
                  <a:xfrm rot="2686378">
                    <a:off x="3935" y="1136"/>
                    <a:ext cx="276" cy="302"/>
                  </a:xfrm>
                  <a:custGeom>
                    <a:avLst/>
                    <a:gdLst>
                      <a:gd name="T0" fmla="*/ 11 w 289"/>
                      <a:gd name="T1" fmla="*/ 4405 h 289"/>
                      <a:gd name="T2" fmla="*/ 0 w 289"/>
                      <a:gd name="T3" fmla="*/ 3837 h 289"/>
                      <a:gd name="T4" fmla="*/ 11 w 289"/>
                      <a:gd name="T5" fmla="*/ 3811 h 289"/>
                      <a:gd name="T6" fmla="*/ 11 w 289"/>
                      <a:gd name="T7" fmla="*/ 3206 h 289"/>
                      <a:gd name="T8" fmla="*/ 11 w 289"/>
                      <a:gd name="T9" fmla="*/ 3112 h 289"/>
                      <a:gd name="T10" fmla="*/ 11 w 289"/>
                      <a:gd name="T11" fmla="*/ 2573 h 289"/>
                      <a:gd name="T12" fmla="*/ 11 w 289"/>
                      <a:gd name="T13" fmla="*/ 2486 h 289"/>
                      <a:gd name="T14" fmla="*/ 11 w 289"/>
                      <a:gd name="T15" fmla="*/ 1909 h 289"/>
                      <a:gd name="T16" fmla="*/ 11 w 289"/>
                      <a:gd name="T17" fmla="*/ 1827 h 289"/>
                      <a:gd name="T18" fmla="*/ 11 w 289"/>
                      <a:gd name="T19" fmla="*/ 1274 h 289"/>
                      <a:gd name="T20" fmla="*/ 14 w 289"/>
                      <a:gd name="T21" fmla="*/ 1212 h 289"/>
                      <a:gd name="T22" fmla="*/ 13 w 289"/>
                      <a:gd name="T23" fmla="*/ 626 h 289"/>
                      <a:gd name="T24" fmla="*/ 18 w 289"/>
                      <a:gd name="T25" fmla="*/ 553 h 289"/>
                      <a:gd name="T26" fmla="*/ 17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solidFill>
                    <a:srgbClr val="FF3300"/>
                  </a:solidFill>
                  <a:ln w="28575" cap="rnd" cmpd="sng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9" name="Freeform 50"/>
                  <p:cNvSpPr>
                    <a:spLocks/>
                  </p:cNvSpPr>
                  <p:nvPr/>
                </p:nvSpPr>
                <p:spPr bwMode="auto">
                  <a:xfrm rot="854228">
                    <a:off x="4422" y="845"/>
                    <a:ext cx="511" cy="516"/>
                  </a:xfrm>
                  <a:custGeom>
                    <a:avLst/>
                    <a:gdLst>
                      <a:gd name="T0" fmla="*/ 2147483647 w 289"/>
                      <a:gd name="T1" fmla="*/ 2147483647 h 289"/>
                      <a:gd name="T2" fmla="*/ 0 w 289"/>
                      <a:gd name="T3" fmla="*/ 2147483647 h 289"/>
                      <a:gd name="T4" fmla="*/ 2147483647 w 289"/>
                      <a:gd name="T5" fmla="*/ 2147483647 h 289"/>
                      <a:gd name="T6" fmla="*/ 2147483647 w 289"/>
                      <a:gd name="T7" fmla="*/ 2147483647 h 289"/>
                      <a:gd name="T8" fmla="*/ 2147483647 w 289"/>
                      <a:gd name="T9" fmla="*/ 2147483647 h 289"/>
                      <a:gd name="T10" fmla="*/ 2147483647 w 289"/>
                      <a:gd name="T11" fmla="*/ 2147483647 h 289"/>
                      <a:gd name="T12" fmla="*/ 2147483647 w 289"/>
                      <a:gd name="T13" fmla="*/ 2147483647 h 289"/>
                      <a:gd name="T14" fmla="*/ 2147483647 w 289"/>
                      <a:gd name="T15" fmla="*/ 2147483647 h 289"/>
                      <a:gd name="T16" fmla="*/ 2147483647 w 289"/>
                      <a:gd name="T17" fmla="*/ 2147483647 h 289"/>
                      <a:gd name="T18" fmla="*/ 2147483647 w 289"/>
                      <a:gd name="T19" fmla="*/ 2147483647 h 289"/>
                      <a:gd name="T20" fmla="*/ 2147483647 w 289"/>
                      <a:gd name="T21" fmla="*/ 2147483647 h 289"/>
                      <a:gd name="T22" fmla="*/ 2147483647 w 289"/>
                      <a:gd name="T23" fmla="*/ 2147483647 h 289"/>
                      <a:gd name="T24" fmla="*/ 2147483647 w 289"/>
                      <a:gd name="T25" fmla="*/ 2147483647 h 289"/>
                      <a:gd name="T26" fmla="*/ 2147483647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noFill/>
                  <a:ln w="28575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 b="0" smtClean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17"/>
          <p:cNvSpPr txBox="1">
            <a:spLocks noChangeArrowheads="1"/>
          </p:cNvSpPr>
          <p:nvPr/>
        </p:nvSpPr>
        <p:spPr bwMode="auto">
          <a:xfrm>
            <a:off x="7400827" y="4445000"/>
            <a:ext cx="16289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24" name="Rectangle 7"/>
          <p:cNvSpPr>
            <a:spLocks noChangeArrowheads="1"/>
          </p:cNvSpPr>
          <p:nvPr/>
        </p:nvSpPr>
        <p:spPr bwMode="auto">
          <a:xfrm>
            <a:off x="457200" y="3962400"/>
            <a:ext cx="4114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 smtClean="0">
              <a:solidFill>
                <a:srgbClr val="000000"/>
              </a:solidFill>
            </a:endParaRPr>
          </a:p>
        </p:txBody>
      </p:sp>
      <p:sp>
        <p:nvSpPr>
          <p:cNvPr id="5125" name="Text Box 12"/>
          <p:cNvSpPr txBox="1">
            <a:spLocks noChangeArrowheads="1"/>
          </p:cNvSpPr>
          <p:nvPr/>
        </p:nvSpPr>
        <p:spPr bwMode="auto">
          <a:xfrm>
            <a:off x="325438" y="2409825"/>
            <a:ext cx="2660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Symbol" pitchFamily="18" charset="2"/>
              <a:buNone/>
            </a:pPr>
            <a:r>
              <a:rPr lang="en-US" b="0" smtClean="0">
                <a:solidFill>
                  <a:srgbClr val="000000"/>
                </a:solidFill>
                <a:latin typeface="Symbol" pitchFamily="18" charset="2"/>
              </a:rPr>
              <a:t>(x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= x</a:t>
            </a:r>
            <a:r>
              <a:rPr lang="en-US" b="0" baseline="-250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/(2-x</a:t>
            </a:r>
            <a:r>
              <a:rPr lang="en-US" b="0" baseline="-250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)    k=-t/4M</a:t>
            </a:r>
            <a:r>
              <a:rPr lang="en-US" b="0" baseline="30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b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pSp>
        <p:nvGrpSpPr>
          <p:cNvPr id="7" name="Group 83"/>
          <p:cNvGrpSpPr>
            <a:grpSpLocks/>
          </p:cNvGrpSpPr>
          <p:nvPr/>
        </p:nvGrpSpPr>
        <p:grpSpPr bwMode="auto">
          <a:xfrm>
            <a:off x="361950" y="3802063"/>
            <a:ext cx="8648700" cy="846137"/>
            <a:chOff x="320" y="1528"/>
            <a:chExt cx="5448" cy="533"/>
          </a:xfrm>
        </p:grpSpPr>
        <p:sp>
          <p:nvSpPr>
            <p:cNvPr id="5157" name="Text Box 6"/>
            <p:cNvSpPr txBox="1">
              <a:spLocks noChangeArrowheads="1"/>
            </p:cNvSpPr>
            <p:nvPr/>
          </p:nvSpPr>
          <p:spPr bwMode="auto">
            <a:xfrm>
              <a:off x="336" y="1613"/>
              <a:ext cx="241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Unpolarized beam,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58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566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1,UL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x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 –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  <a:cs typeface="Times New Roman" pitchFamily="18" charset="0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kF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Monotype Corsiva" pitchFamily="66" charset="0"/>
                </a:rPr>
                <a:t>+…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59" name="Rectangle 9"/>
            <p:cNvSpPr>
              <a:spLocks noChangeArrowheads="1"/>
            </p:cNvSpPr>
            <p:nvPr/>
          </p:nvSpPr>
          <p:spPr bwMode="auto">
            <a:xfrm>
              <a:off x="1438" y="170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60" name="Text Box 17"/>
            <p:cNvSpPr txBox="1">
              <a:spLocks noChangeArrowheads="1"/>
            </p:cNvSpPr>
            <p:nvPr/>
          </p:nvSpPr>
          <p:spPr bwMode="auto">
            <a:xfrm>
              <a:off x="4689" y="1629"/>
              <a:ext cx="107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61" name="Rectangle 18"/>
            <p:cNvSpPr>
              <a:spLocks noChangeArrowheads="1"/>
            </p:cNvSpPr>
            <p:nvPr/>
          </p:nvSpPr>
          <p:spPr bwMode="auto">
            <a:xfrm>
              <a:off x="5407" y="152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62" name="AutoShape 52"/>
            <p:cNvSpPr>
              <a:spLocks noChangeArrowheads="1"/>
            </p:cNvSpPr>
            <p:nvPr/>
          </p:nvSpPr>
          <p:spPr bwMode="auto">
            <a:xfrm>
              <a:off x="3943" y="1820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366713" y="2824163"/>
            <a:ext cx="7883525" cy="854075"/>
            <a:chOff x="246" y="871"/>
            <a:chExt cx="4966" cy="538"/>
          </a:xfrm>
        </p:grpSpPr>
        <p:sp>
          <p:nvSpPr>
            <p:cNvPr id="5151" name="Text Box 3"/>
            <p:cNvSpPr txBox="1">
              <a:spLocks noChangeArrowheads="1"/>
            </p:cNvSpPr>
            <p:nvPr/>
          </p:nvSpPr>
          <p:spPr bwMode="auto">
            <a:xfrm>
              <a:off x="246" y="1176"/>
              <a:ext cx="2548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1,unp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9999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-kF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52" name="Rectangle 4"/>
            <p:cNvSpPr>
              <a:spLocks noChangeArrowheads="1"/>
            </p:cNvSpPr>
            <p:nvPr/>
          </p:nvSpPr>
          <p:spPr bwMode="auto">
            <a:xfrm>
              <a:off x="2181" y="105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53" name="Text Box 5"/>
            <p:cNvSpPr txBox="1">
              <a:spLocks noChangeArrowheads="1"/>
            </p:cNvSpPr>
            <p:nvPr/>
          </p:nvSpPr>
          <p:spPr bwMode="auto">
            <a:xfrm>
              <a:off x="259" y="937"/>
              <a:ext cx="2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, unpolarized target:</a:t>
              </a:r>
            </a:p>
          </p:txBody>
        </p:sp>
        <p:sp>
          <p:nvSpPr>
            <p:cNvPr id="5154" name="AutoShape 51"/>
            <p:cNvSpPr>
              <a:spLocks noChangeArrowheads="1"/>
            </p:cNvSpPr>
            <p:nvPr/>
          </p:nvSpPr>
          <p:spPr bwMode="auto">
            <a:xfrm>
              <a:off x="3131" y="1201"/>
              <a:ext cx="681" cy="198"/>
            </a:xfrm>
            <a:prstGeom prst="rightArrow">
              <a:avLst>
                <a:gd name="adj1" fmla="val 50000"/>
                <a:gd name="adj2" fmla="val 8598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FF00"/>
                </a:solidFill>
              </a:endParaRPr>
            </a:p>
          </p:txBody>
        </p:sp>
        <p:sp>
          <p:nvSpPr>
            <p:cNvPr id="5155" name="Text Box 70"/>
            <p:cNvSpPr txBox="1">
              <a:spLocks noChangeArrowheads="1"/>
            </p:cNvSpPr>
            <p:nvPr/>
          </p:nvSpPr>
          <p:spPr bwMode="auto">
            <a:xfrm>
              <a:off x="3294" y="955"/>
              <a:ext cx="191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  <a:latin typeface="Times New Roman" pitchFamily="18" charset="0"/>
                </a:rPr>
                <a:t>          </a:t>
              </a:r>
              <a:r>
                <a:rPr lang="en-US" sz="2400" b="0" i="1" dirty="0" err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400" b="0" baseline="-25000" dirty="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400" b="0" dirty="0" err="1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400" b="0" baseline="-25000" dirty="0" err="1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dirty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56" name="Rectangle 71"/>
            <p:cNvSpPr>
              <a:spLocks noChangeArrowheads="1"/>
            </p:cNvSpPr>
            <p:nvPr/>
          </p:nvSpPr>
          <p:spPr bwMode="auto">
            <a:xfrm>
              <a:off x="4589" y="871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</p:grpSp>
      <p:sp>
        <p:nvSpPr>
          <p:cNvPr id="5129" name="ZoneTexte 60"/>
          <p:cNvSpPr txBox="1">
            <a:spLocks noChangeArrowheads="1"/>
          </p:cNvSpPr>
          <p:nvPr/>
        </p:nvSpPr>
        <p:spPr bwMode="auto">
          <a:xfrm>
            <a:off x="1052513" y="0"/>
            <a:ext cx="71705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Sensitivity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CFFs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spin observables</a:t>
            </a:r>
          </a:p>
        </p:txBody>
      </p: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400050" y="4799013"/>
            <a:ext cx="8385175" cy="869950"/>
            <a:chOff x="320" y="1513"/>
            <a:chExt cx="5282" cy="548"/>
          </a:xfrm>
        </p:grpSpPr>
        <p:sp>
          <p:nvSpPr>
            <p:cNvPr id="5145" name="Text Box 6"/>
            <p:cNvSpPr txBox="1">
              <a:spLocks noChangeArrowheads="1"/>
            </p:cNvSpPr>
            <p:nvPr/>
          </p:nvSpPr>
          <p:spPr bwMode="auto">
            <a:xfrm>
              <a:off x="331" y="1613"/>
              <a:ext cx="227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Polarized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beam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, 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longitudinal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46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3350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baseline="30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aseline="-25000" smtClean="0">
                  <a:solidFill>
                    <a:srgbClr val="000000"/>
                  </a:solidFill>
                  <a:latin typeface="Symbol" pitchFamily="18" charset="2"/>
                </a:rPr>
                <a:t>1</a:t>
              </a:r>
              <a:r>
                <a:rPr lang="en-US" smtClean="0">
                  <a:solidFill>
                    <a:srgbClr val="000000"/>
                  </a:solidFill>
                  <a:latin typeface="Symbol" pitchFamily="18" charset="2"/>
                </a:rPr>
                <a:t>,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</a:rPr>
                <a:t>LP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~ </a:t>
              </a:r>
              <a:r>
                <a:rPr lang="en-US" b="0" smtClean="0">
                  <a:solidFill>
                    <a:srgbClr val="FF0000"/>
                  </a:solidFill>
                  <a:latin typeface="Times New Roman" pitchFamily="18" charset="0"/>
                </a:rPr>
                <a:t>(A+B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cos</a:t>
              </a:r>
              <a:r>
                <a:rPr lang="en-US" b="0" smtClean="0">
                  <a:solidFill>
                    <a:srgbClr val="FF3300"/>
                  </a:solidFill>
                  <a:latin typeface="Symbol" pitchFamily="18" charset="2"/>
                </a:rPr>
                <a:t>f)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Re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x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)(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b="0" smtClean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+ x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B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/2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)…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47" name="Rectangle 9"/>
            <p:cNvSpPr>
              <a:spLocks noChangeArrowheads="1"/>
            </p:cNvSpPr>
            <p:nvPr/>
          </p:nvSpPr>
          <p:spPr bwMode="auto">
            <a:xfrm>
              <a:off x="1890" y="169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48" name="Text Box 17"/>
            <p:cNvSpPr txBox="1">
              <a:spLocks noChangeArrowheads="1"/>
            </p:cNvSpPr>
            <p:nvPr/>
          </p:nvSpPr>
          <p:spPr bwMode="auto">
            <a:xfrm>
              <a:off x="3435" y="1629"/>
              <a:ext cx="21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     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Re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49" name="Rectangle 18"/>
            <p:cNvSpPr>
              <a:spLocks noChangeArrowheads="1"/>
            </p:cNvSpPr>
            <p:nvPr/>
          </p:nvSpPr>
          <p:spPr bwMode="auto">
            <a:xfrm>
              <a:off x="5214" y="1513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 smtClean="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5150" name="AutoShape 52"/>
            <p:cNvSpPr>
              <a:spLocks noChangeArrowheads="1"/>
            </p:cNvSpPr>
            <p:nvPr/>
          </p:nvSpPr>
          <p:spPr bwMode="auto">
            <a:xfrm>
              <a:off x="3795" y="1828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fr-FR" smtClean="0">
                  <a:solidFill>
                    <a:srgbClr val="000000"/>
                  </a:solidFill>
                </a:rPr>
                <a:t>         </a:t>
              </a:r>
            </a:p>
          </p:txBody>
        </p:sp>
      </p:grpSp>
      <p:sp>
        <p:nvSpPr>
          <p:cNvPr id="5131" name="Text Box 70"/>
          <p:cNvSpPr txBox="1">
            <a:spLocks noChangeArrowheads="1"/>
          </p:cNvSpPr>
          <p:nvPr/>
        </p:nvSpPr>
        <p:spPr bwMode="auto">
          <a:xfrm>
            <a:off x="5226050" y="3427413"/>
            <a:ext cx="2990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</a:rPr>
              <a:t>          </a:t>
            </a:r>
            <a:r>
              <a:rPr lang="en-US" sz="2400" b="0" i="1" dirty="0" err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80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80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3" name="ZoneTexte 56"/>
          <p:cNvSpPr txBox="1">
            <a:spLocks noChangeArrowheads="1"/>
          </p:cNvSpPr>
          <p:nvPr/>
        </p:nvSpPr>
        <p:spPr bwMode="auto">
          <a:xfrm>
            <a:off x="5999163" y="2474913"/>
            <a:ext cx="19653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Proton</a:t>
            </a:r>
            <a:r>
              <a:rPr lang="fr-FR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Neutron</a:t>
            </a:r>
          </a:p>
        </p:txBody>
      </p:sp>
      <p:sp>
        <p:nvSpPr>
          <p:cNvPr id="5134" name="Rectangle 9"/>
          <p:cNvSpPr>
            <a:spLocks noChangeArrowheads="1"/>
          </p:cNvSpPr>
          <p:nvPr/>
        </p:nvSpPr>
        <p:spPr bwMode="auto">
          <a:xfrm>
            <a:off x="4968875" y="4094163"/>
            <a:ext cx="1841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smtClean="0">
                <a:solidFill>
                  <a:srgbClr val="0000FF"/>
                </a:solidFill>
                <a:latin typeface="Times New Roman" pitchFamily="18" charset="0"/>
              </a:rPr>
              <a:t>~</a:t>
            </a:r>
            <a:endParaRPr lang="en-US" sz="2400" smtClean="0">
              <a:solidFill>
                <a:srgbClr val="0000FF"/>
              </a:solidFill>
              <a:latin typeface="Tahoma" pitchFamily="34" charset="0"/>
            </a:endParaRPr>
          </a:p>
        </p:txBody>
      </p:sp>
      <p:sp>
        <p:nvSpPr>
          <p:cNvPr id="5135" name="Text Box 17"/>
          <p:cNvSpPr txBox="1">
            <a:spLocks noChangeArrowheads="1"/>
          </p:cNvSpPr>
          <p:nvPr/>
        </p:nvSpPr>
        <p:spPr bwMode="auto">
          <a:xfrm>
            <a:off x="7182552" y="5413375"/>
            <a:ext cx="16273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FF0000"/>
                </a:solidFill>
                <a:latin typeface="Times New Roman" pitchFamily="18" charset="0"/>
              </a:rPr>
              <a:t>Re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dirty="0" err="1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dirty="0" err="1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, </a:t>
            </a:r>
            <a:r>
              <a:rPr lang="en-US" sz="2400" b="0" dirty="0" smtClean="0">
                <a:solidFill>
                  <a:srgbClr val="FF0000"/>
                </a:solidFill>
                <a:latin typeface="Monotype Corsiva" pitchFamily="66" charset="0"/>
              </a:rPr>
              <a:t>E</a:t>
            </a:r>
            <a:r>
              <a:rPr lang="en-US" sz="2400" b="0" baseline="-25000" dirty="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dirty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5789613" y="6346825"/>
            <a:ext cx="1182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0" i="1" smtClean="0">
                <a:solidFill>
                  <a:srgbClr val="FF0000"/>
                </a:solidFill>
                <a:latin typeface="Times New Roman" pitchFamily="18" charset="0"/>
              </a:rPr>
              <a:t>Im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{</a:t>
            </a:r>
            <a:r>
              <a:rPr lang="en-US" sz="2800" smtClean="0">
                <a:solidFill>
                  <a:srgbClr val="FF0000"/>
                </a:solidFill>
                <a:latin typeface="Monotype Corsiva" pitchFamily="66" charset="0"/>
              </a:rPr>
              <a:t>H</a:t>
            </a:r>
            <a:r>
              <a:rPr lang="en-US" sz="2800" baseline="-25000" smtClean="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 sz="2400" b="0" smtClean="0">
                <a:solidFill>
                  <a:srgbClr val="FF0000"/>
                </a:solidFill>
                <a:latin typeface="Times New Roman" pitchFamily="18" charset="0"/>
              </a:rPr>
              <a:t>}</a:t>
            </a:r>
          </a:p>
        </p:txBody>
      </p:sp>
      <p:sp>
        <p:nvSpPr>
          <p:cNvPr id="5138" name="Rectangle 71"/>
          <p:cNvSpPr>
            <a:spLocks noChangeArrowheads="1"/>
          </p:cNvSpPr>
          <p:nvPr/>
        </p:nvSpPr>
        <p:spPr bwMode="auto">
          <a:xfrm>
            <a:off x="7199313" y="3278188"/>
            <a:ext cx="1841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~</a:t>
            </a:r>
            <a:endParaRPr lang="en-US" sz="2400" dirty="0" smtClean="0">
              <a:solidFill>
                <a:srgbClr val="FF0000"/>
              </a:solidFill>
              <a:latin typeface="Tahoma" pitchFamily="34" charset="0"/>
            </a:endParaRPr>
          </a:p>
        </p:txBody>
      </p:sp>
      <p:graphicFrame>
        <p:nvGraphicFramePr>
          <p:cNvPr id="5122" name="Object 64"/>
          <p:cNvGraphicFramePr>
            <a:graphicFrameLocks noChangeAspect="1"/>
          </p:cNvGraphicFramePr>
          <p:nvPr/>
        </p:nvGraphicFramePr>
        <p:xfrm>
          <a:off x="597611" y="683174"/>
          <a:ext cx="6183877" cy="1555529"/>
        </p:xfrm>
        <a:graphic>
          <a:graphicData uri="http://schemas.openxmlformats.org/presentationml/2006/ole">
            <p:oleObj spid="_x0000_s259079" name="Équation" r:id="rId4" imgW="3936495" imgH="990462" progId="Equation.3">
              <p:embed/>
            </p:oleObj>
          </a:graphicData>
        </a:graphic>
      </p:graphicFrame>
      <p:grpSp>
        <p:nvGrpSpPr>
          <p:cNvPr id="10" name="Group 84"/>
          <p:cNvGrpSpPr>
            <a:grpSpLocks/>
          </p:cNvGrpSpPr>
          <p:nvPr/>
        </p:nvGrpSpPr>
        <p:grpSpPr bwMode="auto">
          <a:xfrm>
            <a:off x="407988" y="5911850"/>
            <a:ext cx="7154862" cy="728663"/>
            <a:chOff x="344" y="2126"/>
            <a:chExt cx="4507" cy="459"/>
          </a:xfrm>
        </p:grpSpPr>
        <p:sp>
          <p:nvSpPr>
            <p:cNvPr id="5141" name="Text Box 76"/>
            <p:cNvSpPr txBox="1">
              <a:spLocks noChangeArrowheads="1"/>
            </p:cNvSpPr>
            <p:nvPr/>
          </p:nvSpPr>
          <p:spPr bwMode="auto">
            <a:xfrm>
              <a:off x="363" y="2126"/>
              <a:ext cx="23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Times New Roman" pitchFamily="18" charset="0"/>
                </a:rPr>
                <a:t>Unpolarized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beam, </a:t>
              </a: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</a:rPr>
                <a:t>transverse</a:t>
              </a:r>
              <a:r>
                <a:rPr lang="en-US" b="0" dirty="0" smtClean="0">
                  <a:solidFill>
                    <a:srgbClr val="000000"/>
                  </a:solidFill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5142" name="Text Box 77"/>
            <p:cNvSpPr txBox="1">
              <a:spLocks noChangeArrowheads="1"/>
            </p:cNvSpPr>
            <p:nvPr/>
          </p:nvSpPr>
          <p:spPr bwMode="auto">
            <a:xfrm>
              <a:off x="344" y="2352"/>
              <a:ext cx="2761" cy="23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srgbClr val="000000"/>
                  </a:solidFill>
                  <a:latin typeface="Symbol" pitchFamily="18" charset="2"/>
                </a:rPr>
                <a:t>Ds</a:t>
              </a:r>
              <a:r>
                <a:rPr lang="en-US" baseline="-25000" smtClean="0">
                  <a:solidFill>
                    <a:srgbClr val="000000"/>
                  </a:solidFill>
                  <a:latin typeface="Times New Roman" pitchFamily="18" charset="0"/>
                </a:rPr>
                <a:t>UT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~ </a:t>
              </a:r>
              <a:r>
                <a:rPr lang="en-US" b="0" smtClean="0">
                  <a:solidFill>
                    <a:srgbClr val="FF0000"/>
                  </a:solidFill>
                  <a:latin typeface="Times New Roman" pitchFamily="18" charset="0"/>
                </a:rPr>
                <a:t>cos</a:t>
              </a:r>
              <a:r>
                <a:rPr lang="en-US" b="0" smtClean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sin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b="0" smtClean="0">
                  <a:solidFill>
                    <a:srgbClr val="000000"/>
                  </a:solidFill>
                  <a:latin typeface="Symbol" pitchFamily="18" charset="2"/>
                </a:rPr>
                <a:t>-f)</a:t>
              </a:r>
              <a:r>
                <a:rPr lang="en-US" smtClean="0">
                  <a:solidFill>
                    <a:srgbClr val="000000"/>
                  </a:solidFill>
                  <a:latin typeface="Times New Roman" pitchFamily="18" charset="0"/>
                </a:rPr>
                <a:t>Im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{k(F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H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 – F</a:t>
              </a:r>
              <a:r>
                <a:rPr lang="en-US" b="0" baseline="-25000" smtClean="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r>
                <a:rPr lang="en-US" b="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b="0" smtClean="0">
                  <a:solidFill>
                    <a:srgbClr val="000000"/>
                  </a:solidFill>
                  <a:latin typeface="Times New Roman" pitchFamily="18" charset="0"/>
                </a:rPr>
                <a:t>) +… }</a:t>
              </a:r>
              <a:endParaRPr lang="en-US" b="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5143" name="Text Box 78"/>
            <p:cNvSpPr txBox="1">
              <a:spLocks noChangeArrowheads="1"/>
            </p:cNvSpPr>
            <p:nvPr/>
          </p:nvSpPr>
          <p:spPr bwMode="auto">
            <a:xfrm>
              <a:off x="3382" y="2164"/>
              <a:ext cx="1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        </a:t>
              </a:r>
              <a:r>
                <a:rPr lang="en-US" sz="2400" b="0" i="1" smtClean="0">
                  <a:solidFill>
                    <a:srgbClr val="0000FF"/>
                  </a:solidFill>
                  <a:latin typeface="Times New Roman" pitchFamily="18" charset="0"/>
                </a:rPr>
                <a:t>Im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{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H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800" smtClean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 smtClean="0">
                  <a:solidFill>
                    <a:srgbClr val="0000FF"/>
                  </a:solidFill>
                  <a:latin typeface="Monotype Corsiva" pitchFamily="66" charset="0"/>
                </a:rPr>
                <a:t>E</a:t>
              </a:r>
              <a:r>
                <a:rPr lang="en-US" sz="2800" baseline="-25000" smtClean="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 smtClean="0">
                  <a:solidFill>
                    <a:srgbClr val="0000FF"/>
                  </a:solidFill>
                  <a:latin typeface="Times New Roman" pitchFamily="18" charset="0"/>
                </a:rPr>
                <a:t>}</a:t>
              </a:r>
            </a:p>
          </p:txBody>
        </p:sp>
        <p:sp>
          <p:nvSpPr>
            <p:cNvPr id="5144" name="AutoShape 79"/>
            <p:cNvSpPr>
              <a:spLocks noChangeArrowheads="1"/>
            </p:cNvSpPr>
            <p:nvPr/>
          </p:nvSpPr>
          <p:spPr bwMode="auto">
            <a:xfrm>
              <a:off x="3116" y="2355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140" name="ZoneTexte 62"/>
          <p:cNvSpPr txBox="1">
            <a:spLocks noChangeArrowheads="1"/>
          </p:cNvSpPr>
          <p:nvPr/>
        </p:nvSpPr>
        <p:spPr bwMode="auto">
          <a:xfrm>
            <a:off x="7316987" y="857524"/>
            <a:ext cx="1482585" cy="830997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Twist 2</a:t>
            </a:r>
          </a:p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approximation</a:t>
            </a:r>
          </a:p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(-t&lt;&lt;Q</a:t>
            </a:r>
            <a:r>
              <a:rPr lang="fr-FR" sz="1600" baseline="30000" dirty="0" smtClean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sz="16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4" name="Ellipse 63"/>
          <p:cNvSpPr/>
          <p:nvPr/>
        </p:nvSpPr>
        <p:spPr bwMode="auto">
          <a:xfrm>
            <a:off x="3531475" y="630619"/>
            <a:ext cx="835572" cy="42566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Ellipse 64"/>
          <p:cNvSpPr/>
          <p:nvPr/>
        </p:nvSpPr>
        <p:spPr bwMode="auto">
          <a:xfrm>
            <a:off x="5533695" y="1497724"/>
            <a:ext cx="630621" cy="33107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3982" y="2226279"/>
            <a:ext cx="4752945" cy="350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tangolo 12"/>
          <p:cNvSpPr/>
          <p:nvPr/>
        </p:nvSpPr>
        <p:spPr>
          <a:xfrm>
            <a:off x="1542568" y="83983"/>
            <a:ext cx="6713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Multi-dimensional</a:t>
            </a:r>
            <a:r>
              <a:rPr lang="it-IT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mapping of the nucleon</a:t>
            </a:r>
            <a:endParaRPr lang="it-IT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25997" y="894482"/>
            <a:ext cx="410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Wigner «mother» functions are quantum-phase distributions of quarks</a:t>
            </a:r>
          </a:p>
          <a:p>
            <a:pPr algn="ctr"/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→ not directly accessible, we can only extract their reductions</a:t>
            </a:r>
            <a:endParaRPr lang="it-IT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59" y="725214"/>
            <a:ext cx="3021797" cy="23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732240" y="2861422"/>
            <a:ext cx="165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/>
              <a:t>Picture by A. Bacchetta</a:t>
            </a:r>
            <a:endParaRPr lang="it-IT" sz="1200" b="1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695" y="3494724"/>
            <a:ext cx="2227802" cy="116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5032432" y="5849000"/>
            <a:ext cx="1594193" cy="891422"/>
            <a:chOff x="431" y="2795"/>
            <a:chExt cx="1615" cy="1184"/>
          </a:xfrm>
        </p:grpSpPr>
        <p:grpSp>
          <p:nvGrpSpPr>
            <p:cNvPr id="21" name="Group 9"/>
            <p:cNvGrpSpPr>
              <a:grpSpLocks/>
            </p:cNvGrpSpPr>
            <p:nvPr/>
          </p:nvGrpSpPr>
          <p:grpSpPr bwMode="auto">
            <a:xfrm>
              <a:off x="612" y="2976"/>
              <a:ext cx="1104" cy="768"/>
              <a:chOff x="505" y="3003"/>
              <a:chExt cx="1104" cy="768"/>
            </a:xfrm>
          </p:grpSpPr>
          <p:grpSp>
            <p:nvGrpSpPr>
              <p:cNvPr id="29" name="Group 10"/>
              <p:cNvGrpSpPr>
                <a:grpSpLocks noChangeAspect="1"/>
              </p:cNvGrpSpPr>
              <p:nvPr/>
            </p:nvGrpSpPr>
            <p:grpSpPr bwMode="auto">
              <a:xfrm rot="-46659">
                <a:off x="1032" y="3098"/>
                <a:ext cx="62" cy="288"/>
                <a:chOff x="1324" y="1002"/>
                <a:chExt cx="146" cy="462"/>
              </a:xfrm>
            </p:grpSpPr>
            <p:sp>
              <p:nvSpPr>
                <p:cNvPr id="39" name="Freeform 11"/>
                <p:cNvSpPr>
                  <a:spLocks noChangeAspect="1"/>
                </p:cNvSpPr>
                <p:nvPr/>
              </p:nvSpPr>
              <p:spPr bwMode="auto">
                <a:xfrm>
                  <a:off x="1326" y="1002"/>
                  <a:ext cx="143" cy="75"/>
                </a:xfrm>
                <a:custGeom>
                  <a:avLst/>
                  <a:gdLst>
                    <a:gd name="T0" fmla="*/ 0 w 143"/>
                    <a:gd name="T1" fmla="*/ 0 h 75"/>
                    <a:gd name="T2" fmla="*/ 0 w 143"/>
                    <a:gd name="T3" fmla="*/ 4 h 75"/>
                    <a:gd name="T4" fmla="*/ 4 w 143"/>
                    <a:gd name="T5" fmla="*/ 7 h 75"/>
                    <a:gd name="T6" fmla="*/ 8 w 143"/>
                    <a:gd name="T7" fmla="*/ 9 h 75"/>
                    <a:gd name="T8" fmla="*/ 12 w 143"/>
                    <a:gd name="T9" fmla="*/ 11 h 75"/>
                    <a:gd name="T10" fmla="*/ 129 w 143"/>
                    <a:gd name="T11" fmla="*/ 58 h 75"/>
                    <a:gd name="T12" fmla="*/ 135 w 143"/>
                    <a:gd name="T13" fmla="*/ 60 h 75"/>
                    <a:gd name="T14" fmla="*/ 139 w 143"/>
                    <a:gd name="T15" fmla="*/ 63 h 75"/>
                    <a:gd name="T16" fmla="*/ 142 w 143"/>
                    <a:gd name="T17" fmla="*/ 65 h 75"/>
                    <a:gd name="T18" fmla="*/ 141 w 143"/>
                    <a:gd name="T19" fmla="*/ 69 h 75"/>
                    <a:gd name="T20" fmla="*/ 141 w 143"/>
                    <a:gd name="T21" fmla="*/ 71 h 75"/>
                    <a:gd name="T22" fmla="*/ 138 w 143"/>
                    <a:gd name="T23" fmla="*/ 74 h 75"/>
                    <a:gd name="T24" fmla="*/ 11 w 143"/>
                    <a:gd name="T25" fmla="*/ 60 h 75"/>
                    <a:gd name="T26" fmla="*/ 10 w 143"/>
                    <a:gd name="T27" fmla="*/ 61 h 75"/>
                    <a:gd name="T28" fmla="*/ 4 w 143"/>
                    <a:gd name="T29" fmla="*/ 59 h 75"/>
                    <a:gd name="T30" fmla="*/ 4 w 143"/>
                    <a:gd name="T31" fmla="*/ 60 h 75"/>
                    <a:gd name="T32" fmla="*/ 2 w 143"/>
                    <a:gd name="T33" fmla="*/ 62 h 75"/>
                    <a:gd name="T34" fmla="*/ 0 w 143"/>
                    <a:gd name="T35" fmla="*/ 65 h 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5"/>
                    <a:gd name="T56" fmla="*/ 143 w 143"/>
                    <a:gd name="T57" fmla="*/ 75 h 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2" y="11"/>
                      </a:lnTo>
                      <a:lnTo>
                        <a:pt x="129" y="58"/>
                      </a:lnTo>
                      <a:lnTo>
                        <a:pt x="135" y="60"/>
                      </a:lnTo>
                      <a:lnTo>
                        <a:pt x="139" y="63"/>
                      </a:lnTo>
                      <a:lnTo>
                        <a:pt x="142" y="65"/>
                      </a:lnTo>
                      <a:lnTo>
                        <a:pt x="141" y="69"/>
                      </a:lnTo>
                      <a:lnTo>
                        <a:pt x="141" y="71"/>
                      </a:lnTo>
                      <a:lnTo>
                        <a:pt x="138" y="74"/>
                      </a:lnTo>
                      <a:lnTo>
                        <a:pt x="11" y="60"/>
                      </a:lnTo>
                      <a:lnTo>
                        <a:pt x="10" y="61"/>
                      </a:lnTo>
                      <a:lnTo>
                        <a:pt x="4" y="59"/>
                      </a:lnTo>
                      <a:lnTo>
                        <a:pt x="4" y="60"/>
                      </a:lnTo>
                      <a:lnTo>
                        <a:pt x="2" y="62"/>
                      </a:lnTo>
                      <a:lnTo>
                        <a:pt x="0" y="65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12"/>
                <p:cNvSpPr>
                  <a:spLocks noChangeAspect="1"/>
                </p:cNvSpPr>
                <p:nvPr/>
              </p:nvSpPr>
              <p:spPr bwMode="auto">
                <a:xfrm>
                  <a:off x="1324" y="1069"/>
                  <a:ext cx="143" cy="72"/>
                </a:xfrm>
                <a:custGeom>
                  <a:avLst/>
                  <a:gdLst>
                    <a:gd name="T0" fmla="*/ 0 w 143"/>
                    <a:gd name="T1" fmla="*/ 0 h 72"/>
                    <a:gd name="T2" fmla="*/ 1 w 143"/>
                    <a:gd name="T3" fmla="*/ 2 h 72"/>
                    <a:gd name="T4" fmla="*/ 4 w 143"/>
                    <a:gd name="T5" fmla="*/ 4 h 72"/>
                    <a:gd name="T6" fmla="*/ 6 w 143"/>
                    <a:gd name="T7" fmla="*/ 6 h 72"/>
                    <a:gd name="T8" fmla="*/ 10 w 143"/>
                    <a:gd name="T9" fmla="*/ 7 h 72"/>
                    <a:gd name="T10" fmla="*/ 133 w 143"/>
                    <a:gd name="T11" fmla="*/ 57 h 72"/>
                    <a:gd name="T12" fmla="*/ 137 w 143"/>
                    <a:gd name="T13" fmla="*/ 61 h 72"/>
                    <a:gd name="T14" fmla="*/ 140 w 143"/>
                    <a:gd name="T15" fmla="*/ 61 h 72"/>
                    <a:gd name="T16" fmla="*/ 141 w 143"/>
                    <a:gd name="T17" fmla="*/ 65 h 72"/>
                    <a:gd name="T18" fmla="*/ 141 w 143"/>
                    <a:gd name="T19" fmla="*/ 66 h 72"/>
                    <a:gd name="T20" fmla="*/ 142 w 143"/>
                    <a:gd name="T21" fmla="*/ 71 h 72"/>
                    <a:gd name="T22" fmla="*/ 137 w 143"/>
                    <a:gd name="T23" fmla="*/ 71 h 72"/>
                    <a:gd name="T24" fmla="*/ 12 w 143"/>
                    <a:gd name="T25" fmla="*/ 59 h 72"/>
                    <a:gd name="T26" fmla="*/ 7 w 143"/>
                    <a:gd name="T27" fmla="*/ 59 h 72"/>
                    <a:gd name="T28" fmla="*/ 6 w 143"/>
                    <a:gd name="T29" fmla="*/ 59 h 72"/>
                    <a:gd name="T30" fmla="*/ 4 w 143"/>
                    <a:gd name="T31" fmla="*/ 59 h 72"/>
                    <a:gd name="T32" fmla="*/ 1 w 143"/>
                    <a:gd name="T33" fmla="*/ 59 h 72"/>
                    <a:gd name="T34" fmla="*/ 0 w 143"/>
                    <a:gd name="T35" fmla="*/ 61 h 7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2"/>
                    <a:gd name="T56" fmla="*/ 143 w 143"/>
                    <a:gd name="T57" fmla="*/ 72 h 7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0" y="7"/>
                      </a:lnTo>
                      <a:lnTo>
                        <a:pt x="133" y="57"/>
                      </a:lnTo>
                      <a:lnTo>
                        <a:pt x="137" y="61"/>
                      </a:lnTo>
                      <a:lnTo>
                        <a:pt x="140" y="61"/>
                      </a:lnTo>
                      <a:lnTo>
                        <a:pt x="141" y="65"/>
                      </a:lnTo>
                      <a:lnTo>
                        <a:pt x="141" y="66"/>
                      </a:lnTo>
                      <a:lnTo>
                        <a:pt x="142" y="71"/>
                      </a:lnTo>
                      <a:lnTo>
                        <a:pt x="137" y="71"/>
                      </a:lnTo>
                      <a:lnTo>
                        <a:pt x="12" y="59"/>
                      </a:lnTo>
                      <a:lnTo>
                        <a:pt x="7" y="59"/>
                      </a:lnTo>
                      <a:lnTo>
                        <a:pt x="6" y="59"/>
                      </a:lnTo>
                      <a:lnTo>
                        <a:pt x="4" y="59"/>
                      </a:lnTo>
                      <a:lnTo>
                        <a:pt x="1" y="59"/>
                      </a:lnTo>
                      <a:lnTo>
                        <a:pt x="0" y="61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13"/>
                <p:cNvSpPr>
                  <a:spLocks noChangeAspect="1"/>
                </p:cNvSpPr>
                <p:nvPr/>
              </p:nvSpPr>
              <p:spPr bwMode="auto">
                <a:xfrm>
                  <a:off x="1326" y="1131"/>
                  <a:ext cx="144" cy="76"/>
                </a:xfrm>
                <a:custGeom>
                  <a:avLst/>
                  <a:gdLst>
                    <a:gd name="T0" fmla="*/ 0 w 144"/>
                    <a:gd name="T1" fmla="*/ 0 h 76"/>
                    <a:gd name="T2" fmla="*/ 0 w 144"/>
                    <a:gd name="T3" fmla="*/ 3 h 76"/>
                    <a:gd name="T4" fmla="*/ 2 w 144"/>
                    <a:gd name="T5" fmla="*/ 7 h 76"/>
                    <a:gd name="T6" fmla="*/ 7 w 144"/>
                    <a:gd name="T7" fmla="*/ 9 h 76"/>
                    <a:gd name="T8" fmla="*/ 10 w 144"/>
                    <a:gd name="T9" fmla="*/ 11 h 76"/>
                    <a:gd name="T10" fmla="*/ 133 w 144"/>
                    <a:gd name="T11" fmla="*/ 59 h 76"/>
                    <a:gd name="T12" fmla="*/ 136 w 144"/>
                    <a:gd name="T13" fmla="*/ 63 h 76"/>
                    <a:gd name="T14" fmla="*/ 139 w 144"/>
                    <a:gd name="T15" fmla="*/ 65 h 76"/>
                    <a:gd name="T16" fmla="*/ 143 w 144"/>
                    <a:gd name="T17" fmla="*/ 67 h 76"/>
                    <a:gd name="T18" fmla="*/ 143 w 144"/>
                    <a:gd name="T19" fmla="*/ 71 h 76"/>
                    <a:gd name="T20" fmla="*/ 141 w 144"/>
                    <a:gd name="T21" fmla="*/ 74 h 76"/>
                    <a:gd name="T22" fmla="*/ 138 w 144"/>
                    <a:gd name="T23" fmla="*/ 75 h 76"/>
                    <a:gd name="T24" fmla="*/ 9 w 144"/>
                    <a:gd name="T25" fmla="*/ 63 h 76"/>
                    <a:gd name="T26" fmla="*/ 6 w 144"/>
                    <a:gd name="T27" fmla="*/ 62 h 76"/>
                    <a:gd name="T28" fmla="*/ 6 w 144"/>
                    <a:gd name="T29" fmla="*/ 63 h 76"/>
                    <a:gd name="T30" fmla="*/ 3 w 144"/>
                    <a:gd name="T31" fmla="*/ 62 h 76"/>
                    <a:gd name="T32" fmla="*/ 0 w 144"/>
                    <a:gd name="T33" fmla="*/ 64 h 76"/>
                    <a:gd name="T34" fmla="*/ 0 w 144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6"/>
                    <a:gd name="T56" fmla="*/ 144 w 144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6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2" y="7"/>
                      </a:lnTo>
                      <a:lnTo>
                        <a:pt x="7" y="9"/>
                      </a:lnTo>
                      <a:lnTo>
                        <a:pt x="10" y="11"/>
                      </a:lnTo>
                      <a:lnTo>
                        <a:pt x="133" y="59"/>
                      </a:lnTo>
                      <a:lnTo>
                        <a:pt x="136" y="63"/>
                      </a:lnTo>
                      <a:lnTo>
                        <a:pt x="139" y="65"/>
                      </a:lnTo>
                      <a:lnTo>
                        <a:pt x="143" y="67"/>
                      </a:lnTo>
                      <a:lnTo>
                        <a:pt x="143" y="71"/>
                      </a:lnTo>
                      <a:lnTo>
                        <a:pt x="141" y="74"/>
                      </a:lnTo>
                      <a:lnTo>
                        <a:pt x="138" y="75"/>
                      </a:lnTo>
                      <a:lnTo>
                        <a:pt x="9" y="63"/>
                      </a:lnTo>
                      <a:lnTo>
                        <a:pt x="6" y="62"/>
                      </a:lnTo>
                      <a:lnTo>
                        <a:pt x="6" y="63"/>
                      </a:lnTo>
                      <a:lnTo>
                        <a:pt x="3" y="62"/>
                      </a:lnTo>
                      <a:lnTo>
                        <a:pt x="0" y="64"/>
                      </a:lnTo>
                      <a:lnTo>
                        <a:pt x="0" y="66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14"/>
                <p:cNvSpPr>
                  <a:spLocks noChangeAspect="1"/>
                </p:cNvSpPr>
                <p:nvPr/>
              </p:nvSpPr>
              <p:spPr bwMode="auto">
                <a:xfrm>
                  <a:off x="1325" y="1202"/>
                  <a:ext cx="144" cy="70"/>
                </a:xfrm>
                <a:custGeom>
                  <a:avLst/>
                  <a:gdLst>
                    <a:gd name="T0" fmla="*/ 0 w 144"/>
                    <a:gd name="T1" fmla="*/ 0 h 70"/>
                    <a:gd name="T2" fmla="*/ 0 w 144"/>
                    <a:gd name="T3" fmla="*/ 0 h 70"/>
                    <a:gd name="T4" fmla="*/ 4 w 144"/>
                    <a:gd name="T5" fmla="*/ 4 h 70"/>
                    <a:gd name="T6" fmla="*/ 6 w 144"/>
                    <a:gd name="T7" fmla="*/ 6 h 70"/>
                    <a:gd name="T8" fmla="*/ 11 w 144"/>
                    <a:gd name="T9" fmla="*/ 7 h 70"/>
                    <a:gd name="T10" fmla="*/ 131 w 144"/>
                    <a:gd name="T11" fmla="*/ 54 h 70"/>
                    <a:gd name="T12" fmla="*/ 136 w 144"/>
                    <a:gd name="T13" fmla="*/ 58 h 70"/>
                    <a:gd name="T14" fmla="*/ 139 w 144"/>
                    <a:gd name="T15" fmla="*/ 59 h 70"/>
                    <a:gd name="T16" fmla="*/ 143 w 144"/>
                    <a:gd name="T17" fmla="*/ 63 h 70"/>
                    <a:gd name="T18" fmla="*/ 143 w 144"/>
                    <a:gd name="T19" fmla="*/ 66 h 70"/>
                    <a:gd name="T20" fmla="*/ 140 w 144"/>
                    <a:gd name="T21" fmla="*/ 69 h 70"/>
                    <a:gd name="T22" fmla="*/ 138 w 144"/>
                    <a:gd name="T23" fmla="*/ 69 h 70"/>
                    <a:gd name="T24" fmla="*/ 11 w 144"/>
                    <a:gd name="T25" fmla="*/ 57 h 70"/>
                    <a:gd name="T26" fmla="*/ 7 w 144"/>
                    <a:gd name="T27" fmla="*/ 58 h 70"/>
                    <a:gd name="T28" fmla="*/ 4 w 144"/>
                    <a:gd name="T29" fmla="*/ 57 h 70"/>
                    <a:gd name="T30" fmla="*/ 1 w 144"/>
                    <a:gd name="T31" fmla="*/ 57 h 70"/>
                    <a:gd name="T32" fmla="*/ 1 w 144"/>
                    <a:gd name="T33" fmla="*/ 59 h 70"/>
                    <a:gd name="T34" fmla="*/ 0 w 144"/>
                    <a:gd name="T35" fmla="*/ 62 h 7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0"/>
                    <a:gd name="T56" fmla="*/ 144 w 144"/>
                    <a:gd name="T57" fmla="*/ 70 h 7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1" y="7"/>
                      </a:lnTo>
                      <a:lnTo>
                        <a:pt x="131" y="54"/>
                      </a:lnTo>
                      <a:lnTo>
                        <a:pt x="136" y="58"/>
                      </a:lnTo>
                      <a:lnTo>
                        <a:pt x="139" y="59"/>
                      </a:lnTo>
                      <a:lnTo>
                        <a:pt x="143" y="63"/>
                      </a:lnTo>
                      <a:lnTo>
                        <a:pt x="143" y="66"/>
                      </a:lnTo>
                      <a:lnTo>
                        <a:pt x="140" y="69"/>
                      </a:lnTo>
                      <a:lnTo>
                        <a:pt x="138" y="69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4" y="57"/>
                      </a:lnTo>
                      <a:lnTo>
                        <a:pt x="1" y="57"/>
                      </a:lnTo>
                      <a:lnTo>
                        <a:pt x="1" y="59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15"/>
                <p:cNvSpPr>
                  <a:spLocks noChangeAspect="1"/>
                </p:cNvSpPr>
                <p:nvPr/>
              </p:nvSpPr>
              <p:spPr bwMode="auto">
                <a:xfrm>
                  <a:off x="1327" y="1260"/>
                  <a:ext cx="142" cy="76"/>
                </a:xfrm>
                <a:custGeom>
                  <a:avLst/>
                  <a:gdLst>
                    <a:gd name="T0" fmla="*/ 0 w 142"/>
                    <a:gd name="T1" fmla="*/ 0 h 76"/>
                    <a:gd name="T2" fmla="*/ 0 w 142"/>
                    <a:gd name="T3" fmla="*/ 4 h 76"/>
                    <a:gd name="T4" fmla="*/ 3 w 142"/>
                    <a:gd name="T5" fmla="*/ 7 h 76"/>
                    <a:gd name="T6" fmla="*/ 6 w 142"/>
                    <a:gd name="T7" fmla="*/ 8 h 76"/>
                    <a:gd name="T8" fmla="*/ 11 w 142"/>
                    <a:gd name="T9" fmla="*/ 11 h 76"/>
                    <a:gd name="T10" fmla="*/ 132 w 142"/>
                    <a:gd name="T11" fmla="*/ 61 h 76"/>
                    <a:gd name="T12" fmla="*/ 137 w 142"/>
                    <a:gd name="T13" fmla="*/ 64 h 76"/>
                    <a:gd name="T14" fmla="*/ 137 w 142"/>
                    <a:gd name="T15" fmla="*/ 65 h 76"/>
                    <a:gd name="T16" fmla="*/ 140 w 142"/>
                    <a:gd name="T17" fmla="*/ 68 h 76"/>
                    <a:gd name="T18" fmla="*/ 141 w 142"/>
                    <a:gd name="T19" fmla="*/ 71 h 76"/>
                    <a:gd name="T20" fmla="*/ 139 w 142"/>
                    <a:gd name="T21" fmla="*/ 74 h 76"/>
                    <a:gd name="T22" fmla="*/ 136 w 142"/>
                    <a:gd name="T23" fmla="*/ 75 h 76"/>
                    <a:gd name="T24" fmla="*/ 11 w 142"/>
                    <a:gd name="T25" fmla="*/ 62 h 76"/>
                    <a:gd name="T26" fmla="*/ 8 w 142"/>
                    <a:gd name="T27" fmla="*/ 62 h 76"/>
                    <a:gd name="T28" fmla="*/ 6 w 142"/>
                    <a:gd name="T29" fmla="*/ 62 h 76"/>
                    <a:gd name="T30" fmla="*/ 4 w 142"/>
                    <a:gd name="T31" fmla="*/ 62 h 76"/>
                    <a:gd name="T32" fmla="*/ 2 w 142"/>
                    <a:gd name="T33" fmla="*/ 63 h 76"/>
                    <a:gd name="T34" fmla="*/ 2 w 142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6"/>
                    <a:gd name="T56" fmla="*/ 142 w 142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6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7"/>
                      </a:lnTo>
                      <a:lnTo>
                        <a:pt x="6" y="8"/>
                      </a:lnTo>
                      <a:lnTo>
                        <a:pt x="11" y="11"/>
                      </a:lnTo>
                      <a:lnTo>
                        <a:pt x="132" y="61"/>
                      </a:lnTo>
                      <a:lnTo>
                        <a:pt x="137" y="64"/>
                      </a:lnTo>
                      <a:lnTo>
                        <a:pt x="137" y="65"/>
                      </a:lnTo>
                      <a:lnTo>
                        <a:pt x="140" y="68"/>
                      </a:lnTo>
                      <a:lnTo>
                        <a:pt x="141" y="71"/>
                      </a:lnTo>
                      <a:lnTo>
                        <a:pt x="139" y="74"/>
                      </a:lnTo>
                      <a:lnTo>
                        <a:pt x="136" y="75"/>
                      </a:lnTo>
                      <a:lnTo>
                        <a:pt x="11" y="62"/>
                      </a:lnTo>
                      <a:lnTo>
                        <a:pt x="8" y="62"/>
                      </a:lnTo>
                      <a:lnTo>
                        <a:pt x="6" y="62"/>
                      </a:lnTo>
                      <a:lnTo>
                        <a:pt x="4" y="62"/>
                      </a:lnTo>
                      <a:lnTo>
                        <a:pt x="2" y="63"/>
                      </a:lnTo>
                      <a:lnTo>
                        <a:pt x="2" y="66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16"/>
                <p:cNvSpPr>
                  <a:spLocks noChangeAspect="1"/>
                </p:cNvSpPr>
                <p:nvPr/>
              </p:nvSpPr>
              <p:spPr bwMode="auto">
                <a:xfrm>
                  <a:off x="1326" y="1328"/>
                  <a:ext cx="142" cy="74"/>
                </a:xfrm>
                <a:custGeom>
                  <a:avLst/>
                  <a:gdLst>
                    <a:gd name="T0" fmla="*/ 0 w 142"/>
                    <a:gd name="T1" fmla="*/ 0 h 74"/>
                    <a:gd name="T2" fmla="*/ 2 w 142"/>
                    <a:gd name="T3" fmla="*/ 2 h 74"/>
                    <a:gd name="T4" fmla="*/ 4 w 142"/>
                    <a:gd name="T5" fmla="*/ 4 h 74"/>
                    <a:gd name="T6" fmla="*/ 4 w 142"/>
                    <a:gd name="T7" fmla="*/ 5 h 74"/>
                    <a:gd name="T8" fmla="*/ 10 w 142"/>
                    <a:gd name="T9" fmla="*/ 8 h 74"/>
                    <a:gd name="T10" fmla="*/ 129 w 142"/>
                    <a:gd name="T11" fmla="*/ 57 h 74"/>
                    <a:gd name="T12" fmla="*/ 136 w 142"/>
                    <a:gd name="T13" fmla="*/ 59 h 74"/>
                    <a:gd name="T14" fmla="*/ 138 w 142"/>
                    <a:gd name="T15" fmla="*/ 62 h 74"/>
                    <a:gd name="T16" fmla="*/ 139 w 142"/>
                    <a:gd name="T17" fmla="*/ 66 h 74"/>
                    <a:gd name="T18" fmla="*/ 141 w 142"/>
                    <a:gd name="T19" fmla="*/ 68 h 74"/>
                    <a:gd name="T20" fmla="*/ 140 w 142"/>
                    <a:gd name="T21" fmla="*/ 70 h 74"/>
                    <a:gd name="T22" fmla="*/ 136 w 142"/>
                    <a:gd name="T23" fmla="*/ 73 h 74"/>
                    <a:gd name="T24" fmla="*/ 12 w 142"/>
                    <a:gd name="T25" fmla="*/ 59 h 74"/>
                    <a:gd name="T26" fmla="*/ 8 w 142"/>
                    <a:gd name="T27" fmla="*/ 59 h 74"/>
                    <a:gd name="T28" fmla="*/ 4 w 142"/>
                    <a:gd name="T29" fmla="*/ 59 h 74"/>
                    <a:gd name="T30" fmla="*/ 3 w 142"/>
                    <a:gd name="T31" fmla="*/ 59 h 74"/>
                    <a:gd name="T32" fmla="*/ 3 w 142"/>
                    <a:gd name="T33" fmla="*/ 61 h 74"/>
                    <a:gd name="T34" fmla="*/ 2 w 142"/>
                    <a:gd name="T35" fmla="*/ 64 h 7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4"/>
                    <a:gd name="T56" fmla="*/ 142 w 142"/>
                    <a:gd name="T57" fmla="*/ 74 h 7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4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10" y="8"/>
                      </a:lnTo>
                      <a:lnTo>
                        <a:pt x="129" y="57"/>
                      </a:lnTo>
                      <a:lnTo>
                        <a:pt x="136" y="59"/>
                      </a:lnTo>
                      <a:lnTo>
                        <a:pt x="138" y="62"/>
                      </a:lnTo>
                      <a:lnTo>
                        <a:pt x="139" y="66"/>
                      </a:lnTo>
                      <a:lnTo>
                        <a:pt x="141" y="68"/>
                      </a:lnTo>
                      <a:lnTo>
                        <a:pt x="140" y="70"/>
                      </a:lnTo>
                      <a:lnTo>
                        <a:pt x="136" y="73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3" y="59"/>
                      </a:lnTo>
                      <a:lnTo>
                        <a:pt x="3" y="61"/>
                      </a:lnTo>
                      <a:lnTo>
                        <a:pt x="2" y="64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17"/>
                <p:cNvSpPr>
                  <a:spLocks noChangeAspect="1"/>
                </p:cNvSpPr>
                <p:nvPr/>
              </p:nvSpPr>
              <p:spPr bwMode="auto">
                <a:xfrm>
                  <a:off x="1326" y="1391"/>
                  <a:ext cx="142" cy="73"/>
                </a:xfrm>
                <a:custGeom>
                  <a:avLst/>
                  <a:gdLst>
                    <a:gd name="T0" fmla="*/ 0 w 142"/>
                    <a:gd name="T1" fmla="*/ 0 h 73"/>
                    <a:gd name="T2" fmla="*/ 0 w 142"/>
                    <a:gd name="T3" fmla="*/ 3 h 73"/>
                    <a:gd name="T4" fmla="*/ 1 w 142"/>
                    <a:gd name="T5" fmla="*/ 7 h 73"/>
                    <a:gd name="T6" fmla="*/ 5 w 142"/>
                    <a:gd name="T7" fmla="*/ 9 h 73"/>
                    <a:gd name="T8" fmla="*/ 11 w 142"/>
                    <a:gd name="T9" fmla="*/ 10 h 73"/>
                    <a:gd name="T10" fmla="*/ 129 w 142"/>
                    <a:gd name="T11" fmla="*/ 59 h 73"/>
                    <a:gd name="T12" fmla="*/ 137 w 142"/>
                    <a:gd name="T13" fmla="*/ 61 h 73"/>
                    <a:gd name="T14" fmla="*/ 138 w 142"/>
                    <a:gd name="T15" fmla="*/ 63 h 73"/>
                    <a:gd name="T16" fmla="*/ 141 w 142"/>
                    <a:gd name="T17" fmla="*/ 67 h 73"/>
                    <a:gd name="T18" fmla="*/ 141 w 142"/>
                    <a:gd name="T19" fmla="*/ 69 h 73"/>
                    <a:gd name="T20" fmla="*/ 140 w 142"/>
                    <a:gd name="T21" fmla="*/ 72 h 73"/>
                    <a:gd name="T22" fmla="*/ 135 w 142"/>
                    <a:gd name="T23" fmla="*/ 72 h 73"/>
                    <a:gd name="T24" fmla="*/ 73 w 142"/>
                    <a:gd name="T25" fmla="*/ 65 h 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2"/>
                    <a:gd name="T40" fmla="*/ 0 h 73"/>
                    <a:gd name="T41" fmla="*/ 142 w 142"/>
                    <a:gd name="T42" fmla="*/ 73 h 7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2" h="73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7"/>
                      </a:lnTo>
                      <a:lnTo>
                        <a:pt x="5" y="9"/>
                      </a:lnTo>
                      <a:lnTo>
                        <a:pt x="11" y="10"/>
                      </a:lnTo>
                      <a:lnTo>
                        <a:pt x="129" y="59"/>
                      </a:lnTo>
                      <a:lnTo>
                        <a:pt x="137" y="61"/>
                      </a:lnTo>
                      <a:lnTo>
                        <a:pt x="138" y="63"/>
                      </a:lnTo>
                      <a:lnTo>
                        <a:pt x="141" y="67"/>
                      </a:lnTo>
                      <a:lnTo>
                        <a:pt x="141" y="69"/>
                      </a:lnTo>
                      <a:lnTo>
                        <a:pt x="140" y="72"/>
                      </a:lnTo>
                      <a:lnTo>
                        <a:pt x="135" y="72"/>
                      </a:lnTo>
                      <a:lnTo>
                        <a:pt x="73" y="65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626" y="3003"/>
                <a:ext cx="864" cy="96"/>
              </a:xfrm>
              <a:custGeom>
                <a:avLst/>
                <a:gdLst>
                  <a:gd name="T0" fmla="*/ 0 w 864"/>
                  <a:gd name="T1" fmla="*/ 48 h 96"/>
                  <a:gd name="T2" fmla="*/ 432 w 864"/>
                  <a:gd name="T3" fmla="*/ 96 h 96"/>
                  <a:gd name="T4" fmla="*/ 864 w 864"/>
                  <a:gd name="T5" fmla="*/ 0 h 96"/>
                  <a:gd name="T6" fmla="*/ 0 60000 65536"/>
                  <a:gd name="T7" fmla="*/ 0 60000 65536"/>
                  <a:gd name="T8" fmla="*/ 0 60000 65536"/>
                  <a:gd name="T9" fmla="*/ 0 w 864"/>
                  <a:gd name="T10" fmla="*/ 0 h 96"/>
                  <a:gd name="T11" fmla="*/ 864 w 864"/>
                  <a:gd name="T12" fmla="*/ 96 h 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4" h="96">
                    <a:moveTo>
                      <a:pt x="0" y="48"/>
                    </a:moveTo>
                    <a:lnTo>
                      <a:pt x="432" y="96"/>
                    </a:lnTo>
                    <a:lnTo>
                      <a:pt x="864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 flipV="1">
                <a:off x="505" y="3602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0"/>
              <p:cNvSpPr>
                <a:spLocks noChangeShapeType="1"/>
              </p:cNvSpPr>
              <p:nvPr/>
            </p:nvSpPr>
            <p:spPr bwMode="auto">
              <a:xfrm flipV="1">
                <a:off x="506" y="3577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V="1">
                <a:off x="505" y="3627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 rot="12777622" flipV="1">
                <a:off x="1177" y="3579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3"/>
              <p:cNvSpPr>
                <a:spLocks noChangeShapeType="1"/>
              </p:cNvSpPr>
              <p:nvPr/>
            </p:nvSpPr>
            <p:spPr bwMode="auto">
              <a:xfrm rot="12777622" flipV="1">
                <a:off x="1173" y="355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4"/>
              <p:cNvSpPr>
                <a:spLocks noChangeShapeType="1"/>
              </p:cNvSpPr>
              <p:nvPr/>
            </p:nvSpPr>
            <p:spPr bwMode="auto">
              <a:xfrm rot="12777622" flipV="1">
                <a:off x="1177" y="36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937" y="3387"/>
                <a:ext cx="288" cy="144"/>
              </a:xfrm>
              <a:custGeom>
                <a:avLst/>
                <a:gdLst>
                  <a:gd name="T0" fmla="*/ 0 w 288"/>
                  <a:gd name="T1" fmla="*/ 144 h 144"/>
                  <a:gd name="T2" fmla="*/ 144 w 288"/>
                  <a:gd name="T3" fmla="*/ 0 h 144"/>
                  <a:gd name="T4" fmla="*/ 288 w 288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44"/>
                  <a:gd name="T11" fmla="*/ 288 w 288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288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26"/>
              <p:cNvSpPr>
                <a:spLocks noChangeArrowheads="1"/>
              </p:cNvSpPr>
              <p:nvPr/>
            </p:nvSpPr>
            <p:spPr bwMode="auto">
              <a:xfrm>
                <a:off x="889" y="3483"/>
                <a:ext cx="384" cy="192"/>
              </a:xfrm>
              <a:prstGeom prst="ellipse">
                <a:avLst/>
              </a:prstGeom>
              <a:gradFill rotWithShape="0">
                <a:gsLst>
                  <a:gs pos="0">
                    <a:srgbClr val="007600"/>
                  </a:gs>
                  <a:gs pos="50000">
                    <a:srgbClr val="00FF00"/>
                  </a:gs>
                  <a:gs pos="100000">
                    <a:srgbClr val="0076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612" y="2795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565" y="2795"/>
              <a:ext cx="31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e’</a:t>
              </a:r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431" y="3611"/>
              <a:ext cx="27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1701" y="3611"/>
              <a:ext cx="30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</a:rPr>
                <a:t>p’</a:t>
              </a: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1250" y="3088"/>
              <a:ext cx="79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Symbol" pitchFamily="18" charset="2"/>
                </a:rPr>
                <a:t>g* </a:t>
              </a:r>
              <a:r>
                <a:rPr lang="fr-FR" sz="1200" dirty="0">
                  <a:solidFill>
                    <a:srgbClr val="000000"/>
                  </a:solidFill>
                  <a:cs typeface="Times New Roman" pitchFamily="18" charset="0"/>
                </a:rPr>
                <a:t>(t=Q</a:t>
              </a:r>
              <a:r>
                <a:rPr lang="fr-FR" sz="1200" baseline="30000" dirty="0">
                  <a:solidFill>
                    <a:srgbClr val="000000"/>
                  </a:solidFill>
                  <a:cs typeface="Times New Roman" pitchFamily="18" charset="0"/>
                </a:rPr>
                <a:t>2</a:t>
              </a:r>
              <a:r>
                <a:rPr lang="fr-FR" sz="1200" dirty="0">
                  <a:solidFill>
                    <a:srgbClr val="000000"/>
                  </a:solidFill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46" name="Group 97"/>
          <p:cNvGrpSpPr>
            <a:grpSpLocks/>
          </p:cNvGrpSpPr>
          <p:nvPr/>
        </p:nvGrpSpPr>
        <p:grpSpPr bwMode="auto">
          <a:xfrm>
            <a:off x="2289721" y="5770183"/>
            <a:ext cx="1320581" cy="993772"/>
            <a:chOff x="340" y="2933"/>
            <a:chExt cx="1280" cy="944"/>
          </a:xfrm>
        </p:grpSpPr>
        <p:grpSp>
          <p:nvGrpSpPr>
            <p:cNvPr id="47" name="Group 60"/>
            <p:cNvGrpSpPr>
              <a:grpSpLocks/>
            </p:cNvGrpSpPr>
            <p:nvPr/>
          </p:nvGrpSpPr>
          <p:grpSpPr bwMode="auto">
            <a:xfrm>
              <a:off x="340" y="2933"/>
              <a:ext cx="1280" cy="944"/>
              <a:chOff x="3787" y="618"/>
              <a:chExt cx="1280" cy="944"/>
            </a:xfrm>
          </p:grpSpPr>
          <p:grpSp>
            <p:nvGrpSpPr>
              <p:cNvPr id="49" name="Group 61"/>
              <p:cNvGrpSpPr>
                <a:grpSpLocks/>
              </p:cNvGrpSpPr>
              <p:nvPr/>
            </p:nvGrpSpPr>
            <p:grpSpPr bwMode="auto">
              <a:xfrm>
                <a:off x="3969" y="799"/>
                <a:ext cx="960" cy="758"/>
                <a:chOff x="4060" y="3088"/>
                <a:chExt cx="960" cy="758"/>
              </a:xfrm>
            </p:grpSpPr>
            <p:sp>
              <p:nvSpPr>
                <p:cNvPr id="54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4060" y="3677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061" y="3657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4060" y="370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588" y="3606"/>
                  <a:ext cx="240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Line 66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Line 67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432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Line 68"/>
                <p:cNvSpPr>
                  <a:spLocks noChangeShapeType="1"/>
                </p:cNvSpPr>
                <p:nvPr/>
              </p:nvSpPr>
              <p:spPr bwMode="auto">
                <a:xfrm>
                  <a:off x="4492" y="3654"/>
                  <a:ext cx="52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69"/>
                <p:cNvSpPr>
                  <a:spLocks/>
                </p:cNvSpPr>
                <p:nvPr/>
              </p:nvSpPr>
              <p:spPr bwMode="auto">
                <a:xfrm>
                  <a:off x="4488" y="3472"/>
                  <a:ext cx="336" cy="144"/>
                </a:xfrm>
                <a:custGeom>
                  <a:avLst/>
                  <a:gdLst>
                    <a:gd name="T0" fmla="*/ 0 w 384"/>
                    <a:gd name="T1" fmla="*/ 7 h 240"/>
                    <a:gd name="T2" fmla="*/ 57 w 384"/>
                    <a:gd name="T3" fmla="*/ 0 h 240"/>
                    <a:gd name="T4" fmla="*/ 151 w 384"/>
                    <a:gd name="T5" fmla="*/ 0 h 240"/>
                    <a:gd name="T6" fmla="*/ 0 60000 65536"/>
                    <a:gd name="T7" fmla="*/ 0 60000 65536"/>
                    <a:gd name="T8" fmla="*/ 0 60000 65536"/>
                    <a:gd name="T9" fmla="*/ 0 w 384"/>
                    <a:gd name="T10" fmla="*/ 0 h 240"/>
                    <a:gd name="T11" fmla="*/ 384 w 38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" h="240">
                      <a:moveTo>
                        <a:pt x="0" y="240"/>
                      </a:moveTo>
                      <a:lnTo>
                        <a:pt x="144" y="0"/>
                      </a:lnTo>
                      <a:lnTo>
                        <a:pt x="384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70"/>
                <p:cNvSpPr>
                  <a:spLocks noChangeArrowheads="1"/>
                </p:cNvSpPr>
                <p:nvPr/>
              </p:nvSpPr>
              <p:spPr bwMode="auto">
                <a:xfrm>
                  <a:off x="4440" y="3568"/>
                  <a:ext cx="192" cy="19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7600"/>
                    </a:gs>
                    <a:gs pos="50000">
                      <a:srgbClr val="00FF00"/>
                    </a:gs>
                    <a:gs pos="100000">
                      <a:srgbClr val="0076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20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63" name="Group 71"/>
                <p:cNvGrpSpPr>
                  <a:grpSpLocks noChangeAspect="1"/>
                </p:cNvGrpSpPr>
                <p:nvPr/>
              </p:nvGrpSpPr>
              <p:grpSpPr bwMode="auto">
                <a:xfrm rot="-46659">
                  <a:off x="4584" y="3184"/>
                  <a:ext cx="62" cy="288"/>
                  <a:chOff x="1324" y="1002"/>
                  <a:chExt cx="146" cy="462"/>
                </a:xfrm>
              </p:grpSpPr>
              <p:sp>
                <p:nvSpPr>
                  <p:cNvPr id="66" name="Freeform 72"/>
                  <p:cNvSpPr>
                    <a:spLocks noChangeAspect="1"/>
                  </p:cNvSpPr>
                  <p:nvPr/>
                </p:nvSpPr>
                <p:spPr bwMode="auto">
                  <a:xfrm>
                    <a:off x="1326" y="1002"/>
                    <a:ext cx="143" cy="75"/>
                  </a:xfrm>
                  <a:custGeom>
                    <a:avLst/>
                    <a:gdLst>
                      <a:gd name="T0" fmla="*/ 0 w 143"/>
                      <a:gd name="T1" fmla="*/ 0 h 75"/>
                      <a:gd name="T2" fmla="*/ 0 w 143"/>
                      <a:gd name="T3" fmla="*/ 4 h 75"/>
                      <a:gd name="T4" fmla="*/ 4 w 143"/>
                      <a:gd name="T5" fmla="*/ 7 h 75"/>
                      <a:gd name="T6" fmla="*/ 8 w 143"/>
                      <a:gd name="T7" fmla="*/ 9 h 75"/>
                      <a:gd name="T8" fmla="*/ 12 w 143"/>
                      <a:gd name="T9" fmla="*/ 11 h 75"/>
                      <a:gd name="T10" fmla="*/ 129 w 143"/>
                      <a:gd name="T11" fmla="*/ 58 h 75"/>
                      <a:gd name="T12" fmla="*/ 135 w 143"/>
                      <a:gd name="T13" fmla="*/ 60 h 75"/>
                      <a:gd name="T14" fmla="*/ 139 w 143"/>
                      <a:gd name="T15" fmla="*/ 63 h 75"/>
                      <a:gd name="T16" fmla="*/ 142 w 143"/>
                      <a:gd name="T17" fmla="*/ 65 h 75"/>
                      <a:gd name="T18" fmla="*/ 141 w 143"/>
                      <a:gd name="T19" fmla="*/ 69 h 75"/>
                      <a:gd name="T20" fmla="*/ 141 w 143"/>
                      <a:gd name="T21" fmla="*/ 71 h 75"/>
                      <a:gd name="T22" fmla="*/ 138 w 143"/>
                      <a:gd name="T23" fmla="*/ 74 h 75"/>
                      <a:gd name="T24" fmla="*/ 11 w 143"/>
                      <a:gd name="T25" fmla="*/ 60 h 75"/>
                      <a:gd name="T26" fmla="*/ 10 w 143"/>
                      <a:gd name="T27" fmla="*/ 61 h 75"/>
                      <a:gd name="T28" fmla="*/ 4 w 143"/>
                      <a:gd name="T29" fmla="*/ 59 h 75"/>
                      <a:gd name="T30" fmla="*/ 4 w 143"/>
                      <a:gd name="T31" fmla="*/ 60 h 75"/>
                      <a:gd name="T32" fmla="*/ 2 w 143"/>
                      <a:gd name="T33" fmla="*/ 62 h 75"/>
                      <a:gd name="T34" fmla="*/ 0 w 143"/>
                      <a:gd name="T35" fmla="*/ 65 h 75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3"/>
                      <a:gd name="T55" fmla="*/ 0 h 75"/>
                      <a:gd name="T56" fmla="*/ 143 w 143"/>
                      <a:gd name="T57" fmla="*/ 75 h 75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3" h="75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4" y="7"/>
                        </a:lnTo>
                        <a:lnTo>
                          <a:pt x="8" y="9"/>
                        </a:lnTo>
                        <a:lnTo>
                          <a:pt x="12" y="11"/>
                        </a:lnTo>
                        <a:lnTo>
                          <a:pt x="129" y="58"/>
                        </a:lnTo>
                        <a:lnTo>
                          <a:pt x="135" y="60"/>
                        </a:lnTo>
                        <a:lnTo>
                          <a:pt x="139" y="63"/>
                        </a:lnTo>
                        <a:lnTo>
                          <a:pt x="142" y="65"/>
                        </a:lnTo>
                        <a:lnTo>
                          <a:pt x="141" y="69"/>
                        </a:lnTo>
                        <a:lnTo>
                          <a:pt x="141" y="71"/>
                        </a:lnTo>
                        <a:lnTo>
                          <a:pt x="138" y="74"/>
                        </a:lnTo>
                        <a:lnTo>
                          <a:pt x="11" y="60"/>
                        </a:lnTo>
                        <a:lnTo>
                          <a:pt x="10" y="61"/>
                        </a:lnTo>
                        <a:lnTo>
                          <a:pt x="4" y="59"/>
                        </a:lnTo>
                        <a:lnTo>
                          <a:pt x="4" y="60"/>
                        </a:lnTo>
                        <a:lnTo>
                          <a:pt x="2" y="62"/>
                        </a:lnTo>
                        <a:lnTo>
                          <a:pt x="0" y="65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73"/>
                  <p:cNvSpPr>
                    <a:spLocks noChangeAspect="1"/>
                  </p:cNvSpPr>
                  <p:nvPr/>
                </p:nvSpPr>
                <p:spPr bwMode="auto">
                  <a:xfrm>
                    <a:off x="1324" y="1069"/>
                    <a:ext cx="143" cy="72"/>
                  </a:xfrm>
                  <a:custGeom>
                    <a:avLst/>
                    <a:gdLst>
                      <a:gd name="T0" fmla="*/ 0 w 143"/>
                      <a:gd name="T1" fmla="*/ 0 h 72"/>
                      <a:gd name="T2" fmla="*/ 1 w 143"/>
                      <a:gd name="T3" fmla="*/ 2 h 72"/>
                      <a:gd name="T4" fmla="*/ 4 w 143"/>
                      <a:gd name="T5" fmla="*/ 4 h 72"/>
                      <a:gd name="T6" fmla="*/ 6 w 143"/>
                      <a:gd name="T7" fmla="*/ 6 h 72"/>
                      <a:gd name="T8" fmla="*/ 10 w 143"/>
                      <a:gd name="T9" fmla="*/ 7 h 72"/>
                      <a:gd name="T10" fmla="*/ 133 w 143"/>
                      <a:gd name="T11" fmla="*/ 57 h 72"/>
                      <a:gd name="T12" fmla="*/ 137 w 143"/>
                      <a:gd name="T13" fmla="*/ 61 h 72"/>
                      <a:gd name="T14" fmla="*/ 140 w 143"/>
                      <a:gd name="T15" fmla="*/ 61 h 72"/>
                      <a:gd name="T16" fmla="*/ 141 w 143"/>
                      <a:gd name="T17" fmla="*/ 65 h 72"/>
                      <a:gd name="T18" fmla="*/ 141 w 143"/>
                      <a:gd name="T19" fmla="*/ 66 h 72"/>
                      <a:gd name="T20" fmla="*/ 142 w 143"/>
                      <a:gd name="T21" fmla="*/ 71 h 72"/>
                      <a:gd name="T22" fmla="*/ 137 w 143"/>
                      <a:gd name="T23" fmla="*/ 71 h 72"/>
                      <a:gd name="T24" fmla="*/ 12 w 143"/>
                      <a:gd name="T25" fmla="*/ 59 h 72"/>
                      <a:gd name="T26" fmla="*/ 7 w 143"/>
                      <a:gd name="T27" fmla="*/ 59 h 72"/>
                      <a:gd name="T28" fmla="*/ 6 w 143"/>
                      <a:gd name="T29" fmla="*/ 59 h 72"/>
                      <a:gd name="T30" fmla="*/ 4 w 143"/>
                      <a:gd name="T31" fmla="*/ 59 h 72"/>
                      <a:gd name="T32" fmla="*/ 1 w 143"/>
                      <a:gd name="T33" fmla="*/ 59 h 72"/>
                      <a:gd name="T34" fmla="*/ 0 w 143"/>
                      <a:gd name="T35" fmla="*/ 61 h 7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3"/>
                      <a:gd name="T55" fmla="*/ 0 h 72"/>
                      <a:gd name="T56" fmla="*/ 143 w 143"/>
                      <a:gd name="T57" fmla="*/ 72 h 7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3" h="72">
                        <a:moveTo>
                          <a:pt x="0" y="0"/>
                        </a:moveTo>
                        <a:lnTo>
                          <a:pt x="1" y="2"/>
                        </a:ln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10" y="7"/>
                        </a:lnTo>
                        <a:lnTo>
                          <a:pt x="133" y="57"/>
                        </a:lnTo>
                        <a:lnTo>
                          <a:pt x="137" y="61"/>
                        </a:lnTo>
                        <a:lnTo>
                          <a:pt x="140" y="61"/>
                        </a:lnTo>
                        <a:lnTo>
                          <a:pt x="141" y="65"/>
                        </a:lnTo>
                        <a:lnTo>
                          <a:pt x="141" y="66"/>
                        </a:lnTo>
                        <a:lnTo>
                          <a:pt x="142" y="71"/>
                        </a:lnTo>
                        <a:lnTo>
                          <a:pt x="137" y="71"/>
                        </a:lnTo>
                        <a:lnTo>
                          <a:pt x="12" y="59"/>
                        </a:lnTo>
                        <a:lnTo>
                          <a:pt x="7" y="59"/>
                        </a:lnTo>
                        <a:lnTo>
                          <a:pt x="6" y="59"/>
                        </a:lnTo>
                        <a:lnTo>
                          <a:pt x="4" y="59"/>
                        </a:lnTo>
                        <a:lnTo>
                          <a:pt x="1" y="59"/>
                        </a:lnTo>
                        <a:lnTo>
                          <a:pt x="0" y="61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4"/>
                  <p:cNvSpPr>
                    <a:spLocks noChangeAspect="1"/>
                  </p:cNvSpPr>
                  <p:nvPr/>
                </p:nvSpPr>
                <p:spPr bwMode="auto">
                  <a:xfrm>
                    <a:off x="1326" y="1131"/>
                    <a:ext cx="144" cy="76"/>
                  </a:xfrm>
                  <a:custGeom>
                    <a:avLst/>
                    <a:gdLst>
                      <a:gd name="T0" fmla="*/ 0 w 144"/>
                      <a:gd name="T1" fmla="*/ 0 h 76"/>
                      <a:gd name="T2" fmla="*/ 0 w 144"/>
                      <a:gd name="T3" fmla="*/ 3 h 76"/>
                      <a:gd name="T4" fmla="*/ 2 w 144"/>
                      <a:gd name="T5" fmla="*/ 7 h 76"/>
                      <a:gd name="T6" fmla="*/ 7 w 144"/>
                      <a:gd name="T7" fmla="*/ 9 h 76"/>
                      <a:gd name="T8" fmla="*/ 10 w 144"/>
                      <a:gd name="T9" fmla="*/ 11 h 76"/>
                      <a:gd name="T10" fmla="*/ 133 w 144"/>
                      <a:gd name="T11" fmla="*/ 59 h 76"/>
                      <a:gd name="T12" fmla="*/ 136 w 144"/>
                      <a:gd name="T13" fmla="*/ 63 h 76"/>
                      <a:gd name="T14" fmla="*/ 139 w 144"/>
                      <a:gd name="T15" fmla="*/ 65 h 76"/>
                      <a:gd name="T16" fmla="*/ 143 w 144"/>
                      <a:gd name="T17" fmla="*/ 67 h 76"/>
                      <a:gd name="T18" fmla="*/ 143 w 144"/>
                      <a:gd name="T19" fmla="*/ 71 h 76"/>
                      <a:gd name="T20" fmla="*/ 141 w 144"/>
                      <a:gd name="T21" fmla="*/ 74 h 76"/>
                      <a:gd name="T22" fmla="*/ 138 w 144"/>
                      <a:gd name="T23" fmla="*/ 75 h 76"/>
                      <a:gd name="T24" fmla="*/ 9 w 144"/>
                      <a:gd name="T25" fmla="*/ 63 h 76"/>
                      <a:gd name="T26" fmla="*/ 6 w 144"/>
                      <a:gd name="T27" fmla="*/ 62 h 76"/>
                      <a:gd name="T28" fmla="*/ 6 w 144"/>
                      <a:gd name="T29" fmla="*/ 63 h 76"/>
                      <a:gd name="T30" fmla="*/ 3 w 144"/>
                      <a:gd name="T31" fmla="*/ 62 h 76"/>
                      <a:gd name="T32" fmla="*/ 0 w 144"/>
                      <a:gd name="T33" fmla="*/ 64 h 76"/>
                      <a:gd name="T34" fmla="*/ 0 w 144"/>
                      <a:gd name="T35" fmla="*/ 66 h 7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4"/>
                      <a:gd name="T55" fmla="*/ 0 h 76"/>
                      <a:gd name="T56" fmla="*/ 144 w 144"/>
                      <a:gd name="T57" fmla="*/ 76 h 7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4" h="76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2" y="7"/>
                        </a:lnTo>
                        <a:lnTo>
                          <a:pt x="7" y="9"/>
                        </a:lnTo>
                        <a:lnTo>
                          <a:pt x="10" y="11"/>
                        </a:lnTo>
                        <a:lnTo>
                          <a:pt x="133" y="59"/>
                        </a:lnTo>
                        <a:lnTo>
                          <a:pt x="136" y="63"/>
                        </a:lnTo>
                        <a:lnTo>
                          <a:pt x="139" y="65"/>
                        </a:lnTo>
                        <a:lnTo>
                          <a:pt x="143" y="67"/>
                        </a:lnTo>
                        <a:lnTo>
                          <a:pt x="143" y="71"/>
                        </a:lnTo>
                        <a:lnTo>
                          <a:pt x="141" y="74"/>
                        </a:lnTo>
                        <a:lnTo>
                          <a:pt x="138" y="75"/>
                        </a:lnTo>
                        <a:lnTo>
                          <a:pt x="9" y="63"/>
                        </a:lnTo>
                        <a:lnTo>
                          <a:pt x="6" y="62"/>
                        </a:lnTo>
                        <a:lnTo>
                          <a:pt x="6" y="63"/>
                        </a:lnTo>
                        <a:lnTo>
                          <a:pt x="3" y="62"/>
                        </a:lnTo>
                        <a:lnTo>
                          <a:pt x="0" y="64"/>
                        </a:lnTo>
                        <a:lnTo>
                          <a:pt x="0" y="6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75"/>
                  <p:cNvSpPr>
                    <a:spLocks noChangeAspect="1"/>
                  </p:cNvSpPr>
                  <p:nvPr/>
                </p:nvSpPr>
                <p:spPr bwMode="auto">
                  <a:xfrm>
                    <a:off x="1325" y="1202"/>
                    <a:ext cx="144" cy="70"/>
                  </a:xfrm>
                  <a:custGeom>
                    <a:avLst/>
                    <a:gdLst>
                      <a:gd name="T0" fmla="*/ 0 w 144"/>
                      <a:gd name="T1" fmla="*/ 0 h 70"/>
                      <a:gd name="T2" fmla="*/ 0 w 144"/>
                      <a:gd name="T3" fmla="*/ 0 h 70"/>
                      <a:gd name="T4" fmla="*/ 4 w 144"/>
                      <a:gd name="T5" fmla="*/ 4 h 70"/>
                      <a:gd name="T6" fmla="*/ 6 w 144"/>
                      <a:gd name="T7" fmla="*/ 6 h 70"/>
                      <a:gd name="T8" fmla="*/ 11 w 144"/>
                      <a:gd name="T9" fmla="*/ 7 h 70"/>
                      <a:gd name="T10" fmla="*/ 131 w 144"/>
                      <a:gd name="T11" fmla="*/ 54 h 70"/>
                      <a:gd name="T12" fmla="*/ 136 w 144"/>
                      <a:gd name="T13" fmla="*/ 58 h 70"/>
                      <a:gd name="T14" fmla="*/ 139 w 144"/>
                      <a:gd name="T15" fmla="*/ 59 h 70"/>
                      <a:gd name="T16" fmla="*/ 143 w 144"/>
                      <a:gd name="T17" fmla="*/ 63 h 70"/>
                      <a:gd name="T18" fmla="*/ 143 w 144"/>
                      <a:gd name="T19" fmla="*/ 66 h 70"/>
                      <a:gd name="T20" fmla="*/ 140 w 144"/>
                      <a:gd name="T21" fmla="*/ 69 h 70"/>
                      <a:gd name="T22" fmla="*/ 138 w 144"/>
                      <a:gd name="T23" fmla="*/ 69 h 70"/>
                      <a:gd name="T24" fmla="*/ 11 w 144"/>
                      <a:gd name="T25" fmla="*/ 57 h 70"/>
                      <a:gd name="T26" fmla="*/ 7 w 144"/>
                      <a:gd name="T27" fmla="*/ 58 h 70"/>
                      <a:gd name="T28" fmla="*/ 4 w 144"/>
                      <a:gd name="T29" fmla="*/ 57 h 70"/>
                      <a:gd name="T30" fmla="*/ 1 w 144"/>
                      <a:gd name="T31" fmla="*/ 57 h 70"/>
                      <a:gd name="T32" fmla="*/ 1 w 144"/>
                      <a:gd name="T33" fmla="*/ 59 h 70"/>
                      <a:gd name="T34" fmla="*/ 0 w 144"/>
                      <a:gd name="T35" fmla="*/ 62 h 7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4"/>
                      <a:gd name="T55" fmla="*/ 0 h 70"/>
                      <a:gd name="T56" fmla="*/ 144 w 144"/>
                      <a:gd name="T57" fmla="*/ 70 h 70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4" h="7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11" y="7"/>
                        </a:lnTo>
                        <a:lnTo>
                          <a:pt x="131" y="54"/>
                        </a:lnTo>
                        <a:lnTo>
                          <a:pt x="136" y="58"/>
                        </a:lnTo>
                        <a:lnTo>
                          <a:pt x="139" y="59"/>
                        </a:lnTo>
                        <a:lnTo>
                          <a:pt x="143" y="63"/>
                        </a:lnTo>
                        <a:lnTo>
                          <a:pt x="143" y="66"/>
                        </a:lnTo>
                        <a:lnTo>
                          <a:pt x="140" y="69"/>
                        </a:lnTo>
                        <a:lnTo>
                          <a:pt x="138" y="69"/>
                        </a:lnTo>
                        <a:lnTo>
                          <a:pt x="11" y="57"/>
                        </a:lnTo>
                        <a:lnTo>
                          <a:pt x="7" y="58"/>
                        </a:lnTo>
                        <a:lnTo>
                          <a:pt x="4" y="57"/>
                        </a:lnTo>
                        <a:lnTo>
                          <a:pt x="1" y="57"/>
                        </a:lnTo>
                        <a:lnTo>
                          <a:pt x="1" y="59"/>
                        </a:lnTo>
                        <a:lnTo>
                          <a:pt x="0" y="62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76"/>
                  <p:cNvSpPr>
                    <a:spLocks noChangeAspect="1"/>
                  </p:cNvSpPr>
                  <p:nvPr/>
                </p:nvSpPr>
                <p:spPr bwMode="auto">
                  <a:xfrm>
                    <a:off x="1327" y="1260"/>
                    <a:ext cx="142" cy="76"/>
                  </a:xfrm>
                  <a:custGeom>
                    <a:avLst/>
                    <a:gdLst>
                      <a:gd name="T0" fmla="*/ 0 w 142"/>
                      <a:gd name="T1" fmla="*/ 0 h 76"/>
                      <a:gd name="T2" fmla="*/ 0 w 142"/>
                      <a:gd name="T3" fmla="*/ 4 h 76"/>
                      <a:gd name="T4" fmla="*/ 3 w 142"/>
                      <a:gd name="T5" fmla="*/ 7 h 76"/>
                      <a:gd name="T6" fmla="*/ 6 w 142"/>
                      <a:gd name="T7" fmla="*/ 8 h 76"/>
                      <a:gd name="T8" fmla="*/ 11 w 142"/>
                      <a:gd name="T9" fmla="*/ 11 h 76"/>
                      <a:gd name="T10" fmla="*/ 132 w 142"/>
                      <a:gd name="T11" fmla="*/ 61 h 76"/>
                      <a:gd name="T12" fmla="*/ 137 w 142"/>
                      <a:gd name="T13" fmla="*/ 64 h 76"/>
                      <a:gd name="T14" fmla="*/ 137 w 142"/>
                      <a:gd name="T15" fmla="*/ 65 h 76"/>
                      <a:gd name="T16" fmla="*/ 140 w 142"/>
                      <a:gd name="T17" fmla="*/ 68 h 76"/>
                      <a:gd name="T18" fmla="*/ 141 w 142"/>
                      <a:gd name="T19" fmla="*/ 71 h 76"/>
                      <a:gd name="T20" fmla="*/ 139 w 142"/>
                      <a:gd name="T21" fmla="*/ 74 h 76"/>
                      <a:gd name="T22" fmla="*/ 136 w 142"/>
                      <a:gd name="T23" fmla="*/ 75 h 76"/>
                      <a:gd name="T24" fmla="*/ 11 w 142"/>
                      <a:gd name="T25" fmla="*/ 62 h 76"/>
                      <a:gd name="T26" fmla="*/ 8 w 142"/>
                      <a:gd name="T27" fmla="*/ 62 h 76"/>
                      <a:gd name="T28" fmla="*/ 6 w 142"/>
                      <a:gd name="T29" fmla="*/ 62 h 76"/>
                      <a:gd name="T30" fmla="*/ 4 w 142"/>
                      <a:gd name="T31" fmla="*/ 62 h 76"/>
                      <a:gd name="T32" fmla="*/ 2 w 142"/>
                      <a:gd name="T33" fmla="*/ 63 h 76"/>
                      <a:gd name="T34" fmla="*/ 2 w 142"/>
                      <a:gd name="T35" fmla="*/ 66 h 7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2"/>
                      <a:gd name="T55" fmla="*/ 0 h 76"/>
                      <a:gd name="T56" fmla="*/ 142 w 142"/>
                      <a:gd name="T57" fmla="*/ 76 h 7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2" h="76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3" y="7"/>
                        </a:lnTo>
                        <a:lnTo>
                          <a:pt x="6" y="8"/>
                        </a:lnTo>
                        <a:lnTo>
                          <a:pt x="11" y="11"/>
                        </a:lnTo>
                        <a:lnTo>
                          <a:pt x="132" y="61"/>
                        </a:lnTo>
                        <a:lnTo>
                          <a:pt x="137" y="64"/>
                        </a:lnTo>
                        <a:lnTo>
                          <a:pt x="137" y="65"/>
                        </a:lnTo>
                        <a:lnTo>
                          <a:pt x="140" y="68"/>
                        </a:lnTo>
                        <a:lnTo>
                          <a:pt x="141" y="71"/>
                        </a:lnTo>
                        <a:lnTo>
                          <a:pt x="139" y="74"/>
                        </a:lnTo>
                        <a:lnTo>
                          <a:pt x="136" y="75"/>
                        </a:lnTo>
                        <a:lnTo>
                          <a:pt x="11" y="62"/>
                        </a:lnTo>
                        <a:lnTo>
                          <a:pt x="8" y="62"/>
                        </a:lnTo>
                        <a:lnTo>
                          <a:pt x="6" y="62"/>
                        </a:lnTo>
                        <a:lnTo>
                          <a:pt x="4" y="62"/>
                        </a:lnTo>
                        <a:lnTo>
                          <a:pt x="2" y="63"/>
                        </a:lnTo>
                        <a:lnTo>
                          <a:pt x="2" y="66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77"/>
                  <p:cNvSpPr>
                    <a:spLocks noChangeAspect="1"/>
                  </p:cNvSpPr>
                  <p:nvPr/>
                </p:nvSpPr>
                <p:spPr bwMode="auto">
                  <a:xfrm>
                    <a:off x="1326" y="1328"/>
                    <a:ext cx="142" cy="74"/>
                  </a:xfrm>
                  <a:custGeom>
                    <a:avLst/>
                    <a:gdLst>
                      <a:gd name="T0" fmla="*/ 0 w 142"/>
                      <a:gd name="T1" fmla="*/ 0 h 74"/>
                      <a:gd name="T2" fmla="*/ 2 w 142"/>
                      <a:gd name="T3" fmla="*/ 2 h 74"/>
                      <a:gd name="T4" fmla="*/ 4 w 142"/>
                      <a:gd name="T5" fmla="*/ 4 h 74"/>
                      <a:gd name="T6" fmla="*/ 4 w 142"/>
                      <a:gd name="T7" fmla="*/ 5 h 74"/>
                      <a:gd name="T8" fmla="*/ 10 w 142"/>
                      <a:gd name="T9" fmla="*/ 8 h 74"/>
                      <a:gd name="T10" fmla="*/ 129 w 142"/>
                      <a:gd name="T11" fmla="*/ 57 h 74"/>
                      <a:gd name="T12" fmla="*/ 136 w 142"/>
                      <a:gd name="T13" fmla="*/ 59 h 74"/>
                      <a:gd name="T14" fmla="*/ 138 w 142"/>
                      <a:gd name="T15" fmla="*/ 62 h 74"/>
                      <a:gd name="T16" fmla="*/ 139 w 142"/>
                      <a:gd name="T17" fmla="*/ 66 h 74"/>
                      <a:gd name="T18" fmla="*/ 141 w 142"/>
                      <a:gd name="T19" fmla="*/ 68 h 74"/>
                      <a:gd name="T20" fmla="*/ 140 w 142"/>
                      <a:gd name="T21" fmla="*/ 70 h 74"/>
                      <a:gd name="T22" fmla="*/ 136 w 142"/>
                      <a:gd name="T23" fmla="*/ 73 h 74"/>
                      <a:gd name="T24" fmla="*/ 12 w 142"/>
                      <a:gd name="T25" fmla="*/ 59 h 74"/>
                      <a:gd name="T26" fmla="*/ 8 w 142"/>
                      <a:gd name="T27" fmla="*/ 59 h 74"/>
                      <a:gd name="T28" fmla="*/ 4 w 142"/>
                      <a:gd name="T29" fmla="*/ 59 h 74"/>
                      <a:gd name="T30" fmla="*/ 3 w 142"/>
                      <a:gd name="T31" fmla="*/ 59 h 74"/>
                      <a:gd name="T32" fmla="*/ 3 w 142"/>
                      <a:gd name="T33" fmla="*/ 61 h 74"/>
                      <a:gd name="T34" fmla="*/ 2 w 142"/>
                      <a:gd name="T35" fmla="*/ 64 h 7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42"/>
                      <a:gd name="T55" fmla="*/ 0 h 74"/>
                      <a:gd name="T56" fmla="*/ 142 w 142"/>
                      <a:gd name="T57" fmla="*/ 74 h 7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42" h="74">
                        <a:moveTo>
                          <a:pt x="0" y="0"/>
                        </a:moveTo>
                        <a:lnTo>
                          <a:pt x="2" y="2"/>
                        </a:lnTo>
                        <a:lnTo>
                          <a:pt x="4" y="4"/>
                        </a:lnTo>
                        <a:lnTo>
                          <a:pt x="4" y="5"/>
                        </a:lnTo>
                        <a:lnTo>
                          <a:pt x="10" y="8"/>
                        </a:lnTo>
                        <a:lnTo>
                          <a:pt x="129" y="57"/>
                        </a:lnTo>
                        <a:lnTo>
                          <a:pt x="136" y="59"/>
                        </a:lnTo>
                        <a:lnTo>
                          <a:pt x="138" y="62"/>
                        </a:lnTo>
                        <a:lnTo>
                          <a:pt x="139" y="66"/>
                        </a:lnTo>
                        <a:lnTo>
                          <a:pt x="141" y="68"/>
                        </a:lnTo>
                        <a:lnTo>
                          <a:pt x="140" y="70"/>
                        </a:lnTo>
                        <a:lnTo>
                          <a:pt x="136" y="73"/>
                        </a:lnTo>
                        <a:lnTo>
                          <a:pt x="12" y="59"/>
                        </a:lnTo>
                        <a:lnTo>
                          <a:pt x="8" y="59"/>
                        </a:lnTo>
                        <a:lnTo>
                          <a:pt x="4" y="59"/>
                        </a:lnTo>
                        <a:lnTo>
                          <a:pt x="3" y="59"/>
                        </a:lnTo>
                        <a:lnTo>
                          <a:pt x="3" y="61"/>
                        </a:lnTo>
                        <a:lnTo>
                          <a:pt x="2" y="64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78"/>
                  <p:cNvSpPr>
                    <a:spLocks noChangeAspect="1"/>
                  </p:cNvSpPr>
                  <p:nvPr/>
                </p:nvSpPr>
                <p:spPr bwMode="auto">
                  <a:xfrm>
                    <a:off x="1326" y="1391"/>
                    <a:ext cx="142" cy="73"/>
                  </a:xfrm>
                  <a:custGeom>
                    <a:avLst/>
                    <a:gdLst>
                      <a:gd name="T0" fmla="*/ 0 w 142"/>
                      <a:gd name="T1" fmla="*/ 0 h 73"/>
                      <a:gd name="T2" fmla="*/ 0 w 142"/>
                      <a:gd name="T3" fmla="*/ 3 h 73"/>
                      <a:gd name="T4" fmla="*/ 1 w 142"/>
                      <a:gd name="T5" fmla="*/ 7 h 73"/>
                      <a:gd name="T6" fmla="*/ 5 w 142"/>
                      <a:gd name="T7" fmla="*/ 9 h 73"/>
                      <a:gd name="T8" fmla="*/ 11 w 142"/>
                      <a:gd name="T9" fmla="*/ 10 h 73"/>
                      <a:gd name="T10" fmla="*/ 129 w 142"/>
                      <a:gd name="T11" fmla="*/ 59 h 73"/>
                      <a:gd name="T12" fmla="*/ 137 w 142"/>
                      <a:gd name="T13" fmla="*/ 61 h 73"/>
                      <a:gd name="T14" fmla="*/ 138 w 142"/>
                      <a:gd name="T15" fmla="*/ 63 h 73"/>
                      <a:gd name="T16" fmla="*/ 141 w 142"/>
                      <a:gd name="T17" fmla="*/ 67 h 73"/>
                      <a:gd name="T18" fmla="*/ 141 w 142"/>
                      <a:gd name="T19" fmla="*/ 69 h 73"/>
                      <a:gd name="T20" fmla="*/ 140 w 142"/>
                      <a:gd name="T21" fmla="*/ 72 h 73"/>
                      <a:gd name="T22" fmla="*/ 135 w 142"/>
                      <a:gd name="T23" fmla="*/ 72 h 73"/>
                      <a:gd name="T24" fmla="*/ 73 w 142"/>
                      <a:gd name="T25" fmla="*/ 65 h 73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42"/>
                      <a:gd name="T40" fmla="*/ 0 h 73"/>
                      <a:gd name="T41" fmla="*/ 142 w 142"/>
                      <a:gd name="T42" fmla="*/ 73 h 73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42" h="73">
                        <a:moveTo>
                          <a:pt x="0" y="0"/>
                        </a:moveTo>
                        <a:lnTo>
                          <a:pt x="0" y="3"/>
                        </a:lnTo>
                        <a:lnTo>
                          <a:pt x="1" y="7"/>
                        </a:lnTo>
                        <a:lnTo>
                          <a:pt x="5" y="9"/>
                        </a:lnTo>
                        <a:lnTo>
                          <a:pt x="11" y="10"/>
                        </a:lnTo>
                        <a:lnTo>
                          <a:pt x="129" y="59"/>
                        </a:lnTo>
                        <a:lnTo>
                          <a:pt x="137" y="61"/>
                        </a:lnTo>
                        <a:lnTo>
                          <a:pt x="138" y="63"/>
                        </a:lnTo>
                        <a:lnTo>
                          <a:pt x="141" y="67"/>
                        </a:lnTo>
                        <a:lnTo>
                          <a:pt x="141" y="69"/>
                        </a:lnTo>
                        <a:lnTo>
                          <a:pt x="140" y="72"/>
                        </a:lnTo>
                        <a:lnTo>
                          <a:pt x="135" y="72"/>
                        </a:lnTo>
                        <a:lnTo>
                          <a:pt x="73" y="65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Freeform 79"/>
                <p:cNvSpPr>
                  <a:spLocks/>
                </p:cNvSpPr>
                <p:nvPr/>
              </p:nvSpPr>
              <p:spPr bwMode="auto">
                <a:xfrm>
                  <a:off x="4152" y="3088"/>
                  <a:ext cx="864" cy="96"/>
                </a:xfrm>
                <a:custGeom>
                  <a:avLst/>
                  <a:gdLst>
                    <a:gd name="T0" fmla="*/ 0 w 864"/>
                    <a:gd name="T1" fmla="*/ 48 h 96"/>
                    <a:gd name="T2" fmla="*/ 432 w 864"/>
                    <a:gd name="T3" fmla="*/ 96 h 96"/>
                    <a:gd name="T4" fmla="*/ 864 w 864"/>
                    <a:gd name="T5" fmla="*/ 0 h 96"/>
                    <a:gd name="T6" fmla="*/ 0 60000 65536"/>
                    <a:gd name="T7" fmla="*/ 0 60000 65536"/>
                    <a:gd name="T8" fmla="*/ 0 60000 65536"/>
                    <a:gd name="T9" fmla="*/ 0 w 864"/>
                    <a:gd name="T10" fmla="*/ 0 h 96"/>
                    <a:gd name="T11" fmla="*/ 864 w 864"/>
                    <a:gd name="T12" fmla="*/ 96 h 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64" h="96">
                      <a:moveTo>
                        <a:pt x="0" y="48"/>
                      </a:moveTo>
                      <a:lnTo>
                        <a:pt x="432" y="96"/>
                      </a:lnTo>
                      <a:lnTo>
                        <a:pt x="864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4441" y="3377"/>
                  <a:ext cx="171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GB" sz="1200" b="0" dirty="0">
                      <a:solidFill>
                        <a:srgbClr val="000000"/>
                      </a:solidFill>
                      <a:latin typeface="Bookman Old Style" pitchFamily="18" charset="0"/>
                    </a:rPr>
                    <a:t>x</a:t>
                  </a:r>
                  <a:endParaRPr lang="en-GB" sz="1200" b="0" baseline="-25000" dirty="0">
                    <a:solidFill>
                      <a:srgbClr val="000000"/>
                    </a:solidFill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50" name="Text Box 81"/>
              <p:cNvSpPr txBox="1">
                <a:spLocks noChangeArrowheads="1"/>
              </p:cNvSpPr>
              <p:nvPr/>
            </p:nvSpPr>
            <p:spPr bwMode="auto">
              <a:xfrm>
                <a:off x="3923" y="618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51" name="Text Box 82"/>
              <p:cNvSpPr txBox="1">
                <a:spLocks noChangeArrowheads="1"/>
              </p:cNvSpPr>
              <p:nvPr/>
            </p:nvSpPr>
            <p:spPr bwMode="auto">
              <a:xfrm>
                <a:off x="4876" y="618"/>
                <a:ext cx="19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e’</a:t>
                </a:r>
              </a:p>
            </p:txBody>
          </p:sp>
          <p:sp>
            <p:nvSpPr>
              <p:cNvPr id="52" name="Text Box 83"/>
              <p:cNvSpPr txBox="1">
                <a:spLocks noChangeArrowheads="1"/>
              </p:cNvSpPr>
              <p:nvPr/>
            </p:nvSpPr>
            <p:spPr bwMode="auto">
              <a:xfrm>
                <a:off x="4876" y="1253"/>
                <a:ext cx="181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53" name="Text Box 84"/>
              <p:cNvSpPr txBox="1">
                <a:spLocks noChangeArrowheads="1"/>
              </p:cNvSpPr>
              <p:nvPr/>
            </p:nvSpPr>
            <p:spPr bwMode="auto">
              <a:xfrm>
                <a:off x="3787" y="1388"/>
                <a:ext cx="17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0" dirty="0">
                    <a:solidFill>
                      <a:srgbClr val="000000"/>
                    </a:solidFill>
                  </a:rPr>
                  <a:t>p</a:t>
                </a:r>
              </a:p>
            </p:txBody>
          </p:sp>
        </p:grpSp>
        <p:sp>
          <p:nvSpPr>
            <p:cNvPr id="48" name="Rectangle 96"/>
            <p:cNvSpPr>
              <a:spLocks noChangeArrowheads="1"/>
            </p:cNvSpPr>
            <p:nvPr/>
          </p:nvSpPr>
          <p:spPr bwMode="auto">
            <a:xfrm>
              <a:off x="1156" y="3249"/>
              <a:ext cx="405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b="0" dirty="0">
                  <a:solidFill>
                    <a:srgbClr val="000000"/>
                  </a:solidFill>
                  <a:latin typeface="Symbol" pitchFamily="18" charset="2"/>
                </a:rPr>
                <a:t>g* </a:t>
              </a:r>
              <a:r>
                <a:rPr lang="fr-FR" sz="1200" b="0" dirty="0">
                  <a:solidFill>
                    <a:srgbClr val="000000"/>
                  </a:solidFill>
                  <a:cs typeface="Times New Roman" pitchFamily="18" charset="0"/>
                </a:rPr>
                <a:t>(Q</a:t>
              </a:r>
              <a:r>
                <a:rPr lang="fr-FR" sz="1200" b="0" baseline="30000" dirty="0">
                  <a:solidFill>
                    <a:srgbClr val="000000"/>
                  </a:solidFill>
                  <a:cs typeface="Times New Roman" pitchFamily="18" charset="0"/>
                </a:rPr>
                <a:t>2</a:t>
              </a:r>
              <a:r>
                <a:rPr lang="fr-FR" sz="1200" b="0" dirty="0">
                  <a:solidFill>
                    <a:srgbClr val="000000"/>
                  </a:solidFill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123" name="Groupe 122"/>
          <p:cNvGrpSpPr/>
          <p:nvPr/>
        </p:nvGrpSpPr>
        <p:grpSpPr>
          <a:xfrm>
            <a:off x="6545977" y="3575482"/>
            <a:ext cx="2433802" cy="1334134"/>
            <a:chOff x="-11904" y="559635"/>
            <a:chExt cx="4360798" cy="2387459"/>
          </a:xfrm>
        </p:grpSpPr>
        <p:grpSp>
          <p:nvGrpSpPr>
            <p:cNvPr id="73" name="Group 41"/>
            <p:cNvGrpSpPr>
              <a:grpSpLocks noChangeAspect="1"/>
            </p:cNvGrpSpPr>
            <p:nvPr/>
          </p:nvGrpSpPr>
          <p:grpSpPr bwMode="auto">
            <a:xfrm rot="-2865258">
              <a:off x="1467644" y="1142207"/>
              <a:ext cx="128587" cy="546100"/>
              <a:chOff x="1324" y="1002"/>
              <a:chExt cx="146" cy="462"/>
            </a:xfrm>
          </p:grpSpPr>
          <p:sp>
            <p:nvSpPr>
              <p:cNvPr id="74" name="Freeform 42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5" name="Freeform 43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6" name="Freeform 44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7" name="Freeform 45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8" name="Freeform 46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79" name="Freeform 47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80" name="Freeform 48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99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sz="1200" b="0"/>
              </a:p>
            </p:txBody>
          </p:sp>
        </p:grpSp>
        <p:sp>
          <p:nvSpPr>
            <p:cNvPr id="81" name="Line 49"/>
            <p:cNvSpPr>
              <a:spLocks noChangeShapeType="1"/>
            </p:cNvSpPr>
            <p:nvPr/>
          </p:nvSpPr>
          <p:spPr bwMode="auto">
            <a:xfrm flipV="1">
              <a:off x="1477963" y="1604963"/>
              <a:ext cx="304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2" name="Line 50"/>
            <p:cNvSpPr>
              <a:spLocks noChangeShapeType="1"/>
            </p:cNvSpPr>
            <p:nvPr/>
          </p:nvSpPr>
          <p:spPr bwMode="auto">
            <a:xfrm rot="18742695" flipV="1">
              <a:off x="2767013" y="1598613"/>
              <a:ext cx="303212" cy="614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3" name="Line 51"/>
            <p:cNvSpPr>
              <a:spLocks noChangeShapeType="1"/>
            </p:cNvSpPr>
            <p:nvPr/>
          </p:nvSpPr>
          <p:spPr bwMode="auto">
            <a:xfrm rot="12777622" flipV="1">
              <a:off x="3529013" y="2390775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415925" y="954088"/>
              <a:ext cx="1439863" cy="441325"/>
            </a:xfrm>
            <a:custGeom>
              <a:avLst/>
              <a:gdLst>
                <a:gd name="T0" fmla="*/ 0 w 672"/>
                <a:gd name="T1" fmla="*/ 2147483647 h 144"/>
                <a:gd name="T2" fmla="*/ 2147483647 w 672"/>
                <a:gd name="T3" fmla="*/ 2147483647 h 144"/>
                <a:gd name="T4" fmla="*/ 2147483647 w 672"/>
                <a:gd name="T5" fmla="*/ 0 h 144"/>
                <a:gd name="T6" fmla="*/ 0 60000 65536"/>
                <a:gd name="T7" fmla="*/ 0 60000 65536"/>
                <a:gd name="T8" fmla="*/ 0 60000 65536"/>
                <a:gd name="T9" fmla="*/ 0 w 672"/>
                <a:gd name="T10" fmla="*/ 0 h 144"/>
                <a:gd name="T11" fmla="*/ 672 w 67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44">
                  <a:moveTo>
                    <a:pt x="0" y="144"/>
                  </a:moveTo>
                  <a:lnTo>
                    <a:pt x="432" y="96"/>
                  </a:lnTo>
                  <a:lnTo>
                    <a:pt x="67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5" name="Text Box 53"/>
            <p:cNvSpPr txBox="1">
              <a:spLocks noChangeArrowheads="1"/>
            </p:cNvSpPr>
            <p:nvPr/>
          </p:nvSpPr>
          <p:spPr bwMode="auto">
            <a:xfrm>
              <a:off x="1568450" y="559635"/>
              <a:ext cx="312907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e’</a:t>
              </a:r>
            </a:p>
          </p:txBody>
        </p:sp>
        <p:sp>
          <p:nvSpPr>
            <p:cNvPr id="86" name="Line 54"/>
            <p:cNvSpPr>
              <a:spLocks noChangeShapeType="1"/>
            </p:cNvSpPr>
            <p:nvPr/>
          </p:nvSpPr>
          <p:spPr bwMode="auto">
            <a:xfrm flipV="1">
              <a:off x="487363" y="2489200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sp>
          <p:nvSpPr>
            <p:cNvPr id="87" name="Line 55"/>
            <p:cNvSpPr>
              <a:spLocks noChangeShapeType="1"/>
            </p:cNvSpPr>
            <p:nvPr/>
          </p:nvSpPr>
          <p:spPr bwMode="auto">
            <a:xfrm rot="12777622" flipV="1">
              <a:off x="3513138" y="2425700"/>
              <a:ext cx="685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200" b="0"/>
            </a:p>
          </p:txBody>
        </p:sp>
        <p:grpSp>
          <p:nvGrpSpPr>
            <p:cNvPr id="88" name="Group 56"/>
            <p:cNvGrpSpPr>
              <a:grpSpLocks/>
            </p:cNvGrpSpPr>
            <p:nvPr/>
          </p:nvGrpSpPr>
          <p:grpSpPr bwMode="auto">
            <a:xfrm>
              <a:off x="333376" y="903287"/>
              <a:ext cx="3878263" cy="1865311"/>
              <a:chOff x="210" y="767"/>
              <a:chExt cx="2443" cy="1175"/>
            </a:xfrm>
          </p:grpSpPr>
          <p:sp>
            <p:nvSpPr>
              <p:cNvPr id="89" name="Freeform 57"/>
              <p:cNvSpPr>
                <a:spLocks/>
              </p:cNvSpPr>
              <p:nvPr/>
            </p:nvSpPr>
            <p:spPr bwMode="auto">
              <a:xfrm>
                <a:off x="1027" y="1017"/>
                <a:ext cx="758" cy="66"/>
              </a:xfrm>
              <a:custGeom>
                <a:avLst/>
                <a:gdLst>
                  <a:gd name="T0" fmla="*/ 0 w 1200"/>
                  <a:gd name="T1" fmla="*/ 124910 h 48"/>
                  <a:gd name="T2" fmla="*/ 1 w 1200"/>
                  <a:gd name="T3" fmla="*/ 0 h 48"/>
                  <a:gd name="T4" fmla="*/ 1 w 1200"/>
                  <a:gd name="T5" fmla="*/ 124910 h 48"/>
                  <a:gd name="T6" fmla="*/ 0 60000 65536"/>
                  <a:gd name="T7" fmla="*/ 0 60000 65536"/>
                  <a:gd name="T8" fmla="*/ 0 60000 65536"/>
                  <a:gd name="T9" fmla="*/ 0 w 1200"/>
                  <a:gd name="T10" fmla="*/ 0 h 48"/>
                  <a:gd name="T11" fmla="*/ 1200 w 1200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0" h="48">
                    <a:moveTo>
                      <a:pt x="0" y="48"/>
                    </a:moveTo>
                    <a:cubicBezTo>
                      <a:pt x="212" y="24"/>
                      <a:pt x="424" y="0"/>
                      <a:pt x="624" y="0"/>
                    </a:cubicBezTo>
                    <a:cubicBezTo>
                      <a:pt x="824" y="0"/>
                      <a:pt x="1012" y="24"/>
                      <a:pt x="1200" y="48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sp>
            <p:nvSpPr>
              <p:cNvPr id="90" name="Text Box 58"/>
              <p:cNvSpPr txBox="1">
                <a:spLocks noChangeArrowheads="1"/>
              </p:cNvSpPr>
              <p:nvPr/>
            </p:nvSpPr>
            <p:spPr bwMode="auto">
              <a:xfrm>
                <a:off x="1325" y="767"/>
                <a:ext cx="192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 dirty="0"/>
                  <a:t>t</a:t>
                </a:r>
              </a:p>
            </p:txBody>
          </p:sp>
          <p:sp>
            <p:nvSpPr>
              <p:cNvPr id="91" name="Line 59"/>
              <p:cNvSpPr>
                <a:spLocks noChangeShapeType="1"/>
              </p:cNvSpPr>
              <p:nvPr/>
            </p:nvSpPr>
            <p:spPr bwMode="auto">
              <a:xfrm flipV="1">
                <a:off x="1123" y="1207"/>
                <a:ext cx="623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200" b="0"/>
              </a:p>
            </p:txBody>
          </p:sp>
          <p:grpSp>
            <p:nvGrpSpPr>
              <p:cNvPr id="92" name="Group 60"/>
              <p:cNvGrpSpPr>
                <a:grpSpLocks/>
              </p:cNvGrpSpPr>
              <p:nvPr/>
            </p:nvGrpSpPr>
            <p:grpSpPr bwMode="auto">
              <a:xfrm>
                <a:off x="210" y="792"/>
                <a:ext cx="2443" cy="1150"/>
                <a:chOff x="67" y="734"/>
                <a:chExt cx="2443" cy="1150"/>
              </a:xfrm>
            </p:grpSpPr>
            <p:sp>
              <p:nvSpPr>
                <p:cNvPr id="102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09" y="990"/>
                  <a:ext cx="971" cy="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200" b="0" dirty="0"/>
                    <a:t>(Q</a:t>
                  </a:r>
                  <a:r>
                    <a:rPr lang="en-US" sz="1200" b="0" baseline="30000" dirty="0"/>
                    <a:t>2</a:t>
                  </a:r>
                  <a:r>
                    <a:rPr lang="en-US" sz="1200" b="0" dirty="0"/>
                    <a:t>)</a:t>
                  </a:r>
                </a:p>
              </p:txBody>
            </p:sp>
            <p:sp>
              <p:nvSpPr>
                <p:cNvPr id="103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100" y="734"/>
                  <a:ext cx="170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/>
                    <a:t>e</a:t>
                  </a:r>
                </a:p>
              </p:txBody>
            </p:sp>
            <p:sp>
              <p:nvSpPr>
                <p:cNvPr id="104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295" y="981"/>
                  <a:ext cx="194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>
                      <a:latin typeface="Symbol" pitchFamily="18" charset="2"/>
                    </a:rPr>
                    <a:t>g</a:t>
                  </a:r>
                  <a:r>
                    <a:rPr lang="en-US" sz="1200" b="0" dirty="0"/>
                    <a:t>*</a:t>
                  </a:r>
                </a:p>
              </p:txBody>
            </p:sp>
            <p:grpSp>
              <p:nvGrpSpPr>
                <p:cNvPr id="105" name="Group 64"/>
                <p:cNvGrpSpPr>
                  <a:grpSpLocks/>
                </p:cNvGrpSpPr>
                <p:nvPr/>
              </p:nvGrpSpPr>
              <p:grpSpPr bwMode="auto">
                <a:xfrm>
                  <a:off x="67" y="1267"/>
                  <a:ext cx="2443" cy="617"/>
                  <a:chOff x="67" y="1267"/>
                  <a:chExt cx="2443" cy="617"/>
                </a:xfrm>
              </p:grpSpPr>
              <p:sp>
                <p:nvSpPr>
                  <p:cNvPr id="106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" y="1274"/>
                    <a:ext cx="947" cy="3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200" b="0" dirty="0" err="1"/>
                      <a:t>x+ξ</a:t>
                    </a:r>
                    <a:r>
                      <a:rPr lang="en-US" sz="1200" b="0" dirty="0"/>
                      <a:t> </a:t>
                    </a:r>
                  </a:p>
                </p:txBody>
              </p:sp>
              <p:sp>
                <p:nvSpPr>
                  <p:cNvPr id="107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6" y="1267"/>
                    <a:ext cx="476" cy="1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200" b="0" dirty="0"/>
                      <a:t>x-ξ </a:t>
                    </a:r>
                  </a:p>
                </p:txBody>
              </p:sp>
              <p:sp>
                <p:nvSpPr>
                  <p:cNvPr id="108" name="Line 67"/>
                  <p:cNvSpPr>
                    <a:spLocks noChangeShapeType="1"/>
                  </p:cNvSpPr>
                  <p:nvPr/>
                </p:nvSpPr>
                <p:spPr bwMode="auto">
                  <a:xfrm rot="12777622" flipV="1">
                    <a:off x="2078" y="1692"/>
                    <a:ext cx="432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200" b="0"/>
                  </a:p>
                </p:txBody>
              </p:sp>
              <p:grpSp>
                <p:nvGrpSpPr>
                  <p:cNvPr id="111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9" y="1500"/>
                    <a:ext cx="1923" cy="384"/>
                    <a:chOff x="241" y="746"/>
                    <a:chExt cx="1923" cy="384"/>
                  </a:xfrm>
                </p:grpSpPr>
                <p:grpSp>
                  <p:nvGrpSpPr>
                    <p:cNvPr id="113" name="Group 7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46"/>
                      <a:ext cx="1923" cy="384"/>
                      <a:chOff x="241" y="746"/>
                      <a:chExt cx="1923" cy="384"/>
                    </a:xfrm>
                  </p:grpSpPr>
                  <p:sp>
                    <p:nvSpPr>
                      <p:cNvPr id="117" name="Oval 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72" y="746"/>
                        <a:ext cx="1492" cy="384"/>
                      </a:xfrm>
                      <a:prstGeom prst="ellipse">
                        <a:avLst/>
                      </a:prstGeom>
                      <a:gradFill rotWithShape="0">
                        <a:gsLst>
                          <a:gs pos="0">
                            <a:srgbClr val="FF0000"/>
                          </a:gs>
                          <a:gs pos="100000">
                            <a:srgbClr val="760000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 w="95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fr-FR" sz="1200" b="0"/>
                      </a:p>
                    </p:txBody>
                  </p:sp>
                  <p:sp>
                    <p:nvSpPr>
                      <p:cNvPr id="116" name="Line 7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27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 sz="1200" b="0"/>
                      </a:p>
                    </p:txBody>
                  </p:sp>
                </p:grpSp>
                <p:sp>
                  <p:nvSpPr>
                    <p:cNvPr id="114" name="Line 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4" y="977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 sz="1200" b="0"/>
                    </a:p>
                  </p:txBody>
                </p:sp>
              </p:grpSp>
            </p:grpSp>
          </p:grpSp>
          <p:grpSp>
            <p:nvGrpSpPr>
              <p:cNvPr id="93" name="Group 79"/>
              <p:cNvGrpSpPr>
                <a:grpSpLocks noChangeAspect="1"/>
              </p:cNvGrpSpPr>
              <p:nvPr/>
            </p:nvGrpSpPr>
            <p:grpSpPr bwMode="auto">
              <a:xfrm rot="2775006">
                <a:off x="1832" y="895"/>
                <a:ext cx="81" cy="344"/>
                <a:chOff x="1324" y="1002"/>
                <a:chExt cx="146" cy="462"/>
              </a:xfrm>
            </p:grpSpPr>
            <p:sp>
              <p:nvSpPr>
                <p:cNvPr id="95" name="Freeform 80"/>
                <p:cNvSpPr>
                  <a:spLocks noChangeAspect="1"/>
                </p:cNvSpPr>
                <p:nvPr/>
              </p:nvSpPr>
              <p:spPr bwMode="auto">
                <a:xfrm>
                  <a:off x="1326" y="1002"/>
                  <a:ext cx="143" cy="75"/>
                </a:xfrm>
                <a:custGeom>
                  <a:avLst/>
                  <a:gdLst>
                    <a:gd name="T0" fmla="*/ 0 w 143"/>
                    <a:gd name="T1" fmla="*/ 0 h 75"/>
                    <a:gd name="T2" fmla="*/ 0 w 143"/>
                    <a:gd name="T3" fmla="*/ 4 h 75"/>
                    <a:gd name="T4" fmla="*/ 4 w 143"/>
                    <a:gd name="T5" fmla="*/ 7 h 75"/>
                    <a:gd name="T6" fmla="*/ 8 w 143"/>
                    <a:gd name="T7" fmla="*/ 9 h 75"/>
                    <a:gd name="T8" fmla="*/ 12 w 143"/>
                    <a:gd name="T9" fmla="*/ 11 h 75"/>
                    <a:gd name="T10" fmla="*/ 129 w 143"/>
                    <a:gd name="T11" fmla="*/ 58 h 75"/>
                    <a:gd name="T12" fmla="*/ 135 w 143"/>
                    <a:gd name="T13" fmla="*/ 60 h 75"/>
                    <a:gd name="T14" fmla="*/ 139 w 143"/>
                    <a:gd name="T15" fmla="*/ 63 h 75"/>
                    <a:gd name="T16" fmla="*/ 142 w 143"/>
                    <a:gd name="T17" fmla="*/ 65 h 75"/>
                    <a:gd name="T18" fmla="*/ 141 w 143"/>
                    <a:gd name="T19" fmla="*/ 69 h 75"/>
                    <a:gd name="T20" fmla="*/ 141 w 143"/>
                    <a:gd name="T21" fmla="*/ 71 h 75"/>
                    <a:gd name="T22" fmla="*/ 138 w 143"/>
                    <a:gd name="T23" fmla="*/ 74 h 75"/>
                    <a:gd name="T24" fmla="*/ 11 w 143"/>
                    <a:gd name="T25" fmla="*/ 60 h 75"/>
                    <a:gd name="T26" fmla="*/ 10 w 143"/>
                    <a:gd name="T27" fmla="*/ 61 h 75"/>
                    <a:gd name="T28" fmla="*/ 4 w 143"/>
                    <a:gd name="T29" fmla="*/ 59 h 75"/>
                    <a:gd name="T30" fmla="*/ 4 w 143"/>
                    <a:gd name="T31" fmla="*/ 60 h 75"/>
                    <a:gd name="T32" fmla="*/ 2 w 143"/>
                    <a:gd name="T33" fmla="*/ 62 h 75"/>
                    <a:gd name="T34" fmla="*/ 0 w 143"/>
                    <a:gd name="T35" fmla="*/ 65 h 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5"/>
                    <a:gd name="T56" fmla="*/ 143 w 143"/>
                    <a:gd name="T57" fmla="*/ 75 h 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5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2" y="11"/>
                      </a:lnTo>
                      <a:lnTo>
                        <a:pt x="129" y="58"/>
                      </a:lnTo>
                      <a:lnTo>
                        <a:pt x="135" y="60"/>
                      </a:lnTo>
                      <a:lnTo>
                        <a:pt x="139" y="63"/>
                      </a:lnTo>
                      <a:lnTo>
                        <a:pt x="142" y="65"/>
                      </a:lnTo>
                      <a:lnTo>
                        <a:pt x="141" y="69"/>
                      </a:lnTo>
                      <a:lnTo>
                        <a:pt x="141" y="71"/>
                      </a:lnTo>
                      <a:lnTo>
                        <a:pt x="138" y="74"/>
                      </a:lnTo>
                      <a:lnTo>
                        <a:pt x="11" y="60"/>
                      </a:lnTo>
                      <a:lnTo>
                        <a:pt x="10" y="61"/>
                      </a:lnTo>
                      <a:lnTo>
                        <a:pt x="4" y="59"/>
                      </a:lnTo>
                      <a:lnTo>
                        <a:pt x="4" y="60"/>
                      </a:lnTo>
                      <a:lnTo>
                        <a:pt x="2" y="62"/>
                      </a:lnTo>
                      <a:lnTo>
                        <a:pt x="0" y="65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6" name="Freeform 81"/>
                <p:cNvSpPr>
                  <a:spLocks noChangeAspect="1"/>
                </p:cNvSpPr>
                <p:nvPr/>
              </p:nvSpPr>
              <p:spPr bwMode="auto">
                <a:xfrm>
                  <a:off x="1324" y="1069"/>
                  <a:ext cx="143" cy="72"/>
                </a:xfrm>
                <a:custGeom>
                  <a:avLst/>
                  <a:gdLst>
                    <a:gd name="T0" fmla="*/ 0 w 143"/>
                    <a:gd name="T1" fmla="*/ 0 h 72"/>
                    <a:gd name="T2" fmla="*/ 1 w 143"/>
                    <a:gd name="T3" fmla="*/ 2 h 72"/>
                    <a:gd name="T4" fmla="*/ 4 w 143"/>
                    <a:gd name="T5" fmla="*/ 4 h 72"/>
                    <a:gd name="T6" fmla="*/ 6 w 143"/>
                    <a:gd name="T7" fmla="*/ 6 h 72"/>
                    <a:gd name="T8" fmla="*/ 10 w 143"/>
                    <a:gd name="T9" fmla="*/ 7 h 72"/>
                    <a:gd name="T10" fmla="*/ 133 w 143"/>
                    <a:gd name="T11" fmla="*/ 57 h 72"/>
                    <a:gd name="T12" fmla="*/ 137 w 143"/>
                    <a:gd name="T13" fmla="*/ 61 h 72"/>
                    <a:gd name="T14" fmla="*/ 140 w 143"/>
                    <a:gd name="T15" fmla="*/ 61 h 72"/>
                    <a:gd name="T16" fmla="*/ 141 w 143"/>
                    <a:gd name="T17" fmla="*/ 65 h 72"/>
                    <a:gd name="T18" fmla="*/ 141 w 143"/>
                    <a:gd name="T19" fmla="*/ 66 h 72"/>
                    <a:gd name="T20" fmla="*/ 142 w 143"/>
                    <a:gd name="T21" fmla="*/ 71 h 72"/>
                    <a:gd name="T22" fmla="*/ 137 w 143"/>
                    <a:gd name="T23" fmla="*/ 71 h 72"/>
                    <a:gd name="T24" fmla="*/ 12 w 143"/>
                    <a:gd name="T25" fmla="*/ 59 h 72"/>
                    <a:gd name="T26" fmla="*/ 7 w 143"/>
                    <a:gd name="T27" fmla="*/ 59 h 72"/>
                    <a:gd name="T28" fmla="*/ 6 w 143"/>
                    <a:gd name="T29" fmla="*/ 59 h 72"/>
                    <a:gd name="T30" fmla="*/ 4 w 143"/>
                    <a:gd name="T31" fmla="*/ 59 h 72"/>
                    <a:gd name="T32" fmla="*/ 1 w 143"/>
                    <a:gd name="T33" fmla="*/ 59 h 72"/>
                    <a:gd name="T34" fmla="*/ 0 w 143"/>
                    <a:gd name="T35" fmla="*/ 61 h 72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3"/>
                    <a:gd name="T55" fmla="*/ 0 h 72"/>
                    <a:gd name="T56" fmla="*/ 143 w 143"/>
                    <a:gd name="T57" fmla="*/ 72 h 72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3" h="7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0" y="7"/>
                      </a:lnTo>
                      <a:lnTo>
                        <a:pt x="133" y="57"/>
                      </a:lnTo>
                      <a:lnTo>
                        <a:pt x="137" y="61"/>
                      </a:lnTo>
                      <a:lnTo>
                        <a:pt x="140" y="61"/>
                      </a:lnTo>
                      <a:lnTo>
                        <a:pt x="141" y="65"/>
                      </a:lnTo>
                      <a:lnTo>
                        <a:pt x="141" y="66"/>
                      </a:lnTo>
                      <a:lnTo>
                        <a:pt x="142" y="71"/>
                      </a:lnTo>
                      <a:lnTo>
                        <a:pt x="137" y="71"/>
                      </a:lnTo>
                      <a:lnTo>
                        <a:pt x="12" y="59"/>
                      </a:lnTo>
                      <a:lnTo>
                        <a:pt x="7" y="59"/>
                      </a:lnTo>
                      <a:lnTo>
                        <a:pt x="6" y="59"/>
                      </a:lnTo>
                      <a:lnTo>
                        <a:pt x="4" y="59"/>
                      </a:lnTo>
                      <a:lnTo>
                        <a:pt x="1" y="59"/>
                      </a:lnTo>
                      <a:lnTo>
                        <a:pt x="0" y="61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7" name="Freeform 82"/>
                <p:cNvSpPr>
                  <a:spLocks noChangeAspect="1"/>
                </p:cNvSpPr>
                <p:nvPr/>
              </p:nvSpPr>
              <p:spPr bwMode="auto">
                <a:xfrm>
                  <a:off x="1326" y="1131"/>
                  <a:ext cx="144" cy="76"/>
                </a:xfrm>
                <a:custGeom>
                  <a:avLst/>
                  <a:gdLst>
                    <a:gd name="T0" fmla="*/ 0 w 144"/>
                    <a:gd name="T1" fmla="*/ 0 h 76"/>
                    <a:gd name="T2" fmla="*/ 0 w 144"/>
                    <a:gd name="T3" fmla="*/ 3 h 76"/>
                    <a:gd name="T4" fmla="*/ 2 w 144"/>
                    <a:gd name="T5" fmla="*/ 7 h 76"/>
                    <a:gd name="T6" fmla="*/ 7 w 144"/>
                    <a:gd name="T7" fmla="*/ 9 h 76"/>
                    <a:gd name="T8" fmla="*/ 10 w 144"/>
                    <a:gd name="T9" fmla="*/ 11 h 76"/>
                    <a:gd name="T10" fmla="*/ 133 w 144"/>
                    <a:gd name="T11" fmla="*/ 59 h 76"/>
                    <a:gd name="T12" fmla="*/ 136 w 144"/>
                    <a:gd name="T13" fmla="*/ 63 h 76"/>
                    <a:gd name="T14" fmla="*/ 139 w 144"/>
                    <a:gd name="T15" fmla="*/ 65 h 76"/>
                    <a:gd name="T16" fmla="*/ 143 w 144"/>
                    <a:gd name="T17" fmla="*/ 67 h 76"/>
                    <a:gd name="T18" fmla="*/ 143 w 144"/>
                    <a:gd name="T19" fmla="*/ 71 h 76"/>
                    <a:gd name="T20" fmla="*/ 141 w 144"/>
                    <a:gd name="T21" fmla="*/ 74 h 76"/>
                    <a:gd name="T22" fmla="*/ 138 w 144"/>
                    <a:gd name="T23" fmla="*/ 75 h 76"/>
                    <a:gd name="T24" fmla="*/ 9 w 144"/>
                    <a:gd name="T25" fmla="*/ 63 h 76"/>
                    <a:gd name="T26" fmla="*/ 6 w 144"/>
                    <a:gd name="T27" fmla="*/ 62 h 76"/>
                    <a:gd name="T28" fmla="*/ 6 w 144"/>
                    <a:gd name="T29" fmla="*/ 63 h 76"/>
                    <a:gd name="T30" fmla="*/ 3 w 144"/>
                    <a:gd name="T31" fmla="*/ 62 h 76"/>
                    <a:gd name="T32" fmla="*/ 0 w 144"/>
                    <a:gd name="T33" fmla="*/ 64 h 76"/>
                    <a:gd name="T34" fmla="*/ 0 w 144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6"/>
                    <a:gd name="T56" fmla="*/ 144 w 144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6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2" y="7"/>
                      </a:lnTo>
                      <a:lnTo>
                        <a:pt x="7" y="9"/>
                      </a:lnTo>
                      <a:lnTo>
                        <a:pt x="10" y="11"/>
                      </a:lnTo>
                      <a:lnTo>
                        <a:pt x="133" y="59"/>
                      </a:lnTo>
                      <a:lnTo>
                        <a:pt x="136" y="63"/>
                      </a:lnTo>
                      <a:lnTo>
                        <a:pt x="139" y="65"/>
                      </a:lnTo>
                      <a:lnTo>
                        <a:pt x="143" y="67"/>
                      </a:lnTo>
                      <a:lnTo>
                        <a:pt x="143" y="71"/>
                      </a:lnTo>
                      <a:lnTo>
                        <a:pt x="141" y="74"/>
                      </a:lnTo>
                      <a:lnTo>
                        <a:pt x="138" y="75"/>
                      </a:lnTo>
                      <a:lnTo>
                        <a:pt x="9" y="63"/>
                      </a:lnTo>
                      <a:lnTo>
                        <a:pt x="6" y="62"/>
                      </a:lnTo>
                      <a:lnTo>
                        <a:pt x="6" y="63"/>
                      </a:lnTo>
                      <a:lnTo>
                        <a:pt x="3" y="62"/>
                      </a:lnTo>
                      <a:lnTo>
                        <a:pt x="0" y="64"/>
                      </a:lnTo>
                      <a:lnTo>
                        <a:pt x="0" y="66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8" name="Freeform 83"/>
                <p:cNvSpPr>
                  <a:spLocks noChangeAspect="1"/>
                </p:cNvSpPr>
                <p:nvPr/>
              </p:nvSpPr>
              <p:spPr bwMode="auto">
                <a:xfrm>
                  <a:off x="1325" y="1202"/>
                  <a:ext cx="144" cy="70"/>
                </a:xfrm>
                <a:custGeom>
                  <a:avLst/>
                  <a:gdLst>
                    <a:gd name="T0" fmla="*/ 0 w 144"/>
                    <a:gd name="T1" fmla="*/ 0 h 70"/>
                    <a:gd name="T2" fmla="*/ 0 w 144"/>
                    <a:gd name="T3" fmla="*/ 0 h 70"/>
                    <a:gd name="T4" fmla="*/ 4 w 144"/>
                    <a:gd name="T5" fmla="*/ 4 h 70"/>
                    <a:gd name="T6" fmla="*/ 6 w 144"/>
                    <a:gd name="T7" fmla="*/ 6 h 70"/>
                    <a:gd name="T8" fmla="*/ 11 w 144"/>
                    <a:gd name="T9" fmla="*/ 7 h 70"/>
                    <a:gd name="T10" fmla="*/ 131 w 144"/>
                    <a:gd name="T11" fmla="*/ 54 h 70"/>
                    <a:gd name="T12" fmla="*/ 136 w 144"/>
                    <a:gd name="T13" fmla="*/ 58 h 70"/>
                    <a:gd name="T14" fmla="*/ 139 w 144"/>
                    <a:gd name="T15" fmla="*/ 59 h 70"/>
                    <a:gd name="T16" fmla="*/ 143 w 144"/>
                    <a:gd name="T17" fmla="*/ 63 h 70"/>
                    <a:gd name="T18" fmla="*/ 143 w 144"/>
                    <a:gd name="T19" fmla="*/ 66 h 70"/>
                    <a:gd name="T20" fmla="*/ 140 w 144"/>
                    <a:gd name="T21" fmla="*/ 69 h 70"/>
                    <a:gd name="T22" fmla="*/ 138 w 144"/>
                    <a:gd name="T23" fmla="*/ 69 h 70"/>
                    <a:gd name="T24" fmla="*/ 11 w 144"/>
                    <a:gd name="T25" fmla="*/ 57 h 70"/>
                    <a:gd name="T26" fmla="*/ 7 w 144"/>
                    <a:gd name="T27" fmla="*/ 58 h 70"/>
                    <a:gd name="T28" fmla="*/ 4 w 144"/>
                    <a:gd name="T29" fmla="*/ 57 h 70"/>
                    <a:gd name="T30" fmla="*/ 1 w 144"/>
                    <a:gd name="T31" fmla="*/ 57 h 70"/>
                    <a:gd name="T32" fmla="*/ 1 w 144"/>
                    <a:gd name="T33" fmla="*/ 59 h 70"/>
                    <a:gd name="T34" fmla="*/ 0 w 144"/>
                    <a:gd name="T35" fmla="*/ 62 h 7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4"/>
                    <a:gd name="T55" fmla="*/ 0 h 70"/>
                    <a:gd name="T56" fmla="*/ 144 w 144"/>
                    <a:gd name="T57" fmla="*/ 70 h 70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4" h="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6" y="6"/>
                      </a:lnTo>
                      <a:lnTo>
                        <a:pt x="11" y="7"/>
                      </a:lnTo>
                      <a:lnTo>
                        <a:pt x="131" y="54"/>
                      </a:lnTo>
                      <a:lnTo>
                        <a:pt x="136" y="58"/>
                      </a:lnTo>
                      <a:lnTo>
                        <a:pt x="139" y="59"/>
                      </a:lnTo>
                      <a:lnTo>
                        <a:pt x="143" y="63"/>
                      </a:lnTo>
                      <a:lnTo>
                        <a:pt x="143" y="66"/>
                      </a:lnTo>
                      <a:lnTo>
                        <a:pt x="140" y="69"/>
                      </a:lnTo>
                      <a:lnTo>
                        <a:pt x="138" y="69"/>
                      </a:lnTo>
                      <a:lnTo>
                        <a:pt x="11" y="57"/>
                      </a:lnTo>
                      <a:lnTo>
                        <a:pt x="7" y="58"/>
                      </a:lnTo>
                      <a:lnTo>
                        <a:pt x="4" y="57"/>
                      </a:lnTo>
                      <a:lnTo>
                        <a:pt x="1" y="57"/>
                      </a:lnTo>
                      <a:lnTo>
                        <a:pt x="1" y="59"/>
                      </a:lnTo>
                      <a:lnTo>
                        <a:pt x="0" y="62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99" name="Freeform 84"/>
                <p:cNvSpPr>
                  <a:spLocks noChangeAspect="1"/>
                </p:cNvSpPr>
                <p:nvPr/>
              </p:nvSpPr>
              <p:spPr bwMode="auto">
                <a:xfrm>
                  <a:off x="1327" y="1260"/>
                  <a:ext cx="142" cy="76"/>
                </a:xfrm>
                <a:custGeom>
                  <a:avLst/>
                  <a:gdLst>
                    <a:gd name="T0" fmla="*/ 0 w 142"/>
                    <a:gd name="T1" fmla="*/ 0 h 76"/>
                    <a:gd name="T2" fmla="*/ 0 w 142"/>
                    <a:gd name="T3" fmla="*/ 4 h 76"/>
                    <a:gd name="T4" fmla="*/ 3 w 142"/>
                    <a:gd name="T5" fmla="*/ 7 h 76"/>
                    <a:gd name="T6" fmla="*/ 6 w 142"/>
                    <a:gd name="T7" fmla="*/ 8 h 76"/>
                    <a:gd name="T8" fmla="*/ 11 w 142"/>
                    <a:gd name="T9" fmla="*/ 11 h 76"/>
                    <a:gd name="T10" fmla="*/ 132 w 142"/>
                    <a:gd name="T11" fmla="*/ 61 h 76"/>
                    <a:gd name="T12" fmla="*/ 137 w 142"/>
                    <a:gd name="T13" fmla="*/ 64 h 76"/>
                    <a:gd name="T14" fmla="*/ 137 w 142"/>
                    <a:gd name="T15" fmla="*/ 65 h 76"/>
                    <a:gd name="T16" fmla="*/ 140 w 142"/>
                    <a:gd name="T17" fmla="*/ 68 h 76"/>
                    <a:gd name="T18" fmla="*/ 141 w 142"/>
                    <a:gd name="T19" fmla="*/ 71 h 76"/>
                    <a:gd name="T20" fmla="*/ 139 w 142"/>
                    <a:gd name="T21" fmla="*/ 74 h 76"/>
                    <a:gd name="T22" fmla="*/ 136 w 142"/>
                    <a:gd name="T23" fmla="*/ 75 h 76"/>
                    <a:gd name="T24" fmla="*/ 11 w 142"/>
                    <a:gd name="T25" fmla="*/ 62 h 76"/>
                    <a:gd name="T26" fmla="*/ 8 w 142"/>
                    <a:gd name="T27" fmla="*/ 62 h 76"/>
                    <a:gd name="T28" fmla="*/ 6 w 142"/>
                    <a:gd name="T29" fmla="*/ 62 h 76"/>
                    <a:gd name="T30" fmla="*/ 4 w 142"/>
                    <a:gd name="T31" fmla="*/ 62 h 76"/>
                    <a:gd name="T32" fmla="*/ 2 w 142"/>
                    <a:gd name="T33" fmla="*/ 63 h 76"/>
                    <a:gd name="T34" fmla="*/ 2 w 142"/>
                    <a:gd name="T35" fmla="*/ 66 h 7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6"/>
                    <a:gd name="T56" fmla="*/ 142 w 142"/>
                    <a:gd name="T57" fmla="*/ 76 h 7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6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7"/>
                      </a:lnTo>
                      <a:lnTo>
                        <a:pt x="6" y="8"/>
                      </a:lnTo>
                      <a:lnTo>
                        <a:pt x="11" y="11"/>
                      </a:lnTo>
                      <a:lnTo>
                        <a:pt x="132" y="61"/>
                      </a:lnTo>
                      <a:lnTo>
                        <a:pt x="137" y="64"/>
                      </a:lnTo>
                      <a:lnTo>
                        <a:pt x="137" y="65"/>
                      </a:lnTo>
                      <a:lnTo>
                        <a:pt x="140" y="68"/>
                      </a:lnTo>
                      <a:lnTo>
                        <a:pt x="141" y="71"/>
                      </a:lnTo>
                      <a:lnTo>
                        <a:pt x="139" y="74"/>
                      </a:lnTo>
                      <a:lnTo>
                        <a:pt x="136" y="75"/>
                      </a:lnTo>
                      <a:lnTo>
                        <a:pt x="11" y="62"/>
                      </a:lnTo>
                      <a:lnTo>
                        <a:pt x="8" y="62"/>
                      </a:lnTo>
                      <a:lnTo>
                        <a:pt x="6" y="62"/>
                      </a:lnTo>
                      <a:lnTo>
                        <a:pt x="4" y="62"/>
                      </a:lnTo>
                      <a:lnTo>
                        <a:pt x="2" y="63"/>
                      </a:lnTo>
                      <a:lnTo>
                        <a:pt x="2" y="66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100" name="Freeform 85"/>
                <p:cNvSpPr>
                  <a:spLocks noChangeAspect="1"/>
                </p:cNvSpPr>
                <p:nvPr/>
              </p:nvSpPr>
              <p:spPr bwMode="auto">
                <a:xfrm>
                  <a:off x="1326" y="1328"/>
                  <a:ext cx="142" cy="74"/>
                </a:xfrm>
                <a:custGeom>
                  <a:avLst/>
                  <a:gdLst>
                    <a:gd name="T0" fmla="*/ 0 w 142"/>
                    <a:gd name="T1" fmla="*/ 0 h 74"/>
                    <a:gd name="T2" fmla="*/ 2 w 142"/>
                    <a:gd name="T3" fmla="*/ 2 h 74"/>
                    <a:gd name="T4" fmla="*/ 4 w 142"/>
                    <a:gd name="T5" fmla="*/ 4 h 74"/>
                    <a:gd name="T6" fmla="*/ 4 w 142"/>
                    <a:gd name="T7" fmla="*/ 5 h 74"/>
                    <a:gd name="T8" fmla="*/ 10 w 142"/>
                    <a:gd name="T9" fmla="*/ 8 h 74"/>
                    <a:gd name="T10" fmla="*/ 129 w 142"/>
                    <a:gd name="T11" fmla="*/ 57 h 74"/>
                    <a:gd name="T12" fmla="*/ 136 w 142"/>
                    <a:gd name="T13" fmla="*/ 59 h 74"/>
                    <a:gd name="T14" fmla="*/ 138 w 142"/>
                    <a:gd name="T15" fmla="*/ 62 h 74"/>
                    <a:gd name="T16" fmla="*/ 139 w 142"/>
                    <a:gd name="T17" fmla="*/ 66 h 74"/>
                    <a:gd name="T18" fmla="*/ 141 w 142"/>
                    <a:gd name="T19" fmla="*/ 68 h 74"/>
                    <a:gd name="T20" fmla="*/ 140 w 142"/>
                    <a:gd name="T21" fmla="*/ 70 h 74"/>
                    <a:gd name="T22" fmla="*/ 136 w 142"/>
                    <a:gd name="T23" fmla="*/ 73 h 74"/>
                    <a:gd name="T24" fmla="*/ 12 w 142"/>
                    <a:gd name="T25" fmla="*/ 59 h 74"/>
                    <a:gd name="T26" fmla="*/ 8 w 142"/>
                    <a:gd name="T27" fmla="*/ 59 h 74"/>
                    <a:gd name="T28" fmla="*/ 4 w 142"/>
                    <a:gd name="T29" fmla="*/ 59 h 74"/>
                    <a:gd name="T30" fmla="*/ 3 w 142"/>
                    <a:gd name="T31" fmla="*/ 59 h 74"/>
                    <a:gd name="T32" fmla="*/ 3 w 142"/>
                    <a:gd name="T33" fmla="*/ 61 h 74"/>
                    <a:gd name="T34" fmla="*/ 2 w 142"/>
                    <a:gd name="T35" fmla="*/ 64 h 7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42"/>
                    <a:gd name="T55" fmla="*/ 0 h 74"/>
                    <a:gd name="T56" fmla="*/ 142 w 142"/>
                    <a:gd name="T57" fmla="*/ 74 h 7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42" h="74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4"/>
                      </a:lnTo>
                      <a:lnTo>
                        <a:pt x="4" y="5"/>
                      </a:lnTo>
                      <a:lnTo>
                        <a:pt x="10" y="8"/>
                      </a:lnTo>
                      <a:lnTo>
                        <a:pt x="129" y="57"/>
                      </a:lnTo>
                      <a:lnTo>
                        <a:pt x="136" y="59"/>
                      </a:lnTo>
                      <a:lnTo>
                        <a:pt x="138" y="62"/>
                      </a:lnTo>
                      <a:lnTo>
                        <a:pt x="139" y="66"/>
                      </a:lnTo>
                      <a:lnTo>
                        <a:pt x="141" y="68"/>
                      </a:lnTo>
                      <a:lnTo>
                        <a:pt x="140" y="70"/>
                      </a:lnTo>
                      <a:lnTo>
                        <a:pt x="136" y="73"/>
                      </a:lnTo>
                      <a:lnTo>
                        <a:pt x="12" y="59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3" y="59"/>
                      </a:lnTo>
                      <a:lnTo>
                        <a:pt x="3" y="61"/>
                      </a:lnTo>
                      <a:lnTo>
                        <a:pt x="2" y="64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  <p:sp>
              <p:nvSpPr>
                <p:cNvPr id="101" name="Freeform 86"/>
                <p:cNvSpPr>
                  <a:spLocks noChangeAspect="1"/>
                </p:cNvSpPr>
                <p:nvPr/>
              </p:nvSpPr>
              <p:spPr bwMode="auto">
                <a:xfrm>
                  <a:off x="1326" y="1391"/>
                  <a:ext cx="142" cy="73"/>
                </a:xfrm>
                <a:custGeom>
                  <a:avLst/>
                  <a:gdLst>
                    <a:gd name="T0" fmla="*/ 0 w 142"/>
                    <a:gd name="T1" fmla="*/ 0 h 73"/>
                    <a:gd name="T2" fmla="*/ 0 w 142"/>
                    <a:gd name="T3" fmla="*/ 3 h 73"/>
                    <a:gd name="T4" fmla="*/ 1 w 142"/>
                    <a:gd name="T5" fmla="*/ 7 h 73"/>
                    <a:gd name="T6" fmla="*/ 5 w 142"/>
                    <a:gd name="T7" fmla="*/ 9 h 73"/>
                    <a:gd name="T8" fmla="*/ 11 w 142"/>
                    <a:gd name="T9" fmla="*/ 10 h 73"/>
                    <a:gd name="T10" fmla="*/ 129 w 142"/>
                    <a:gd name="T11" fmla="*/ 59 h 73"/>
                    <a:gd name="T12" fmla="*/ 137 w 142"/>
                    <a:gd name="T13" fmla="*/ 61 h 73"/>
                    <a:gd name="T14" fmla="*/ 138 w 142"/>
                    <a:gd name="T15" fmla="*/ 63 h 73"/>
                    <a:gd name="T16" fmla="*/ 141 w 142"/>
                    <a:gd name="T17" fmla="*/ 67 h 73"/>
                    <a:gd name="T18" fmla="*/ 141 w 142"/>
                    <a:gd name="T19" fmla="*/ 69 h 73"/>
                    <a:gd name="T20" fmla="*/ 140 w 142"/>
                    <a:gd name="T21" fmla="*/ 72 h 73"/>
                    <a:gd name="T22" fmla="*/ 135 w 142"/>
                    <a:gd name="T23" fmla="*/ 72 h 73"/>
                    <a:gd name="T24" fmla="*/ 73 w 142"/>
                    <a:gd name="T25" fmla="*/ 65 h 7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2"/>
                    <a:gd name="T40" fmla="*/ 0 h 73"/>
                    <a:gd name="T41" fmla="*/ 142 w 142"/>
                    <a:gd name="T42" fmla="*/ 73 h 7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2" h="73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1" y="7"/>
                      </a:lnTo>
                      <a:lnTo>
                        <a:pt x="5" y="9"/>
                      </a:lnTo>
                      <a:lnTo>
                        <a:pt x="11" y="10"/>
                      </a:lnTo>
                      <a:lnTo>
                        <a:pt x="129" y="59"/>
                      </a:lnTo>
                      <a:lnTo>
                        <a:pt x="137" y="61"/>
                      </a:lnTo>
                      <a:lnTo>
                        <a:pt x="138" y="63"/>
                      </a:lnTo>
                      <a:lnTo>
                        <a:pt x="141" y="67"/>
                      </a:lnTo>
                      <a:lnTo>
                        <a:pt x="141" y="69"/>
                      </a:lnTo>
                      <a:lnTo>
                        <a:pt x="140" y="72"/>
                      </a:lnTo>
                      <a:lnTo>
                        <a:pt x="135" y="72"/>
                      </a:lnTo>
                      <a:lnTo>
                        <a:pt x="73" y="65"/>
                      </a:lnTo>
                    </a:path>
                  </a:pathLst>
                </a:custGeom>
                <a:noFill/>
                <a:ln w="25400" cap="rnd" cmpd="sng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sz="1200" b="0"/>
                </a:p>
              </p:txBody>
            </p:sp>
          </p:grpSp>
          <p:sp>
            <p:nvSpPr>
              <p:cNvPr id="94" name="Text Box 87"/>
              <p:cNvSpPr txBox="1">
                <a:spLocks noChangeArrowheads="1"/>
              </p:cNvSpPr>
              <p:nvPr/>
            </p:nvSpPr>
            <p:spPr bwMode="auto">
              <a:xfrm>
                <a:off x="2018" y="799"/>
                <a:ext cx="15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0">
                    <a:latin typeface="Symbol" pitchFamily="18" charset="2"/>
                  </a:rPr>
                  <a:t>g</a:t>
                </a:r>
              </a:p>
            </p:txBody>
          </p:sp>
        </p:grpSp>
        <p:sp>
          <p:nvSpPr>
            <p:cNvPr id="120" name="Text Box 88"/>
            <p:cNvSpPr txBox="1">
              <a:spLocks noChangeArrowheads="1"/>
            </p:cNvSpPr>
            <p:nvPr/>
          </p:nvSpPr>
          <p:spPr bwMode="auto">
            <a:xfrm>
              <a:off x="-11904" y="2670094"/>
              <a:ext cx="492443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N(p)</a:t>
              </a:r>
            </a:p>
          </p:txBody>
        </p:sp>
        <p:sp>
          <p:nvSpPr>
            <p:cNvPr id="121" name="Text Box 89"/>
            <p:cNvSpPr txBox="1">
              <a:spLocks noChangeArrowheads="1"/>
            </p:cNvSpPr>
            <p:nvPr/>
          </p:nvSpPr>
          <p:spPr bwMode="auto">
            <a:xfrm>
              <a:off x="3813171" y="2628067"/>
              <a:ext cx="535723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N(p’)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17069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3536555" y="2191078"/>
            <a:ext cx="2162175" cy="2465387"/>
            <a:chOff x="4214" y="377"/>
            <a:chExt cx="1362" cy="1553"/>
          </a:xfrm>
        </p:grpSpPr>
        <p:sp>
          <p:nvSpPr>
            <p:cNvPr id="22552" name="Text Box 29"/>
            <p:cNvSpPr txBox="1">
              <a:spLocks noChangeArrowheads="1"/>
            </p:cNvSpPr>
            <p:nvPr/>
          </p:nvSpPr>
          <p:spPr bwMode="auto">
            <a:xfrm>
              <a:off x="4320" y="377"/>
              <a:ext cx="49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SIDIS A</a:t>
              </a:r>
              <a:r>
                <a:rPr lang="en-US" sz="1200" baseline="-25000"/>
                <a:t>1</a:t>
              </a:r>
              <a:endParaRPr lang="en-US" sz="1200"/>
            </a:p>
          </p:txBody>
        </p:sp>
        <p:sp>
          <p:nvSpPr>
            <p:cNvPr id="22553" name="Text Box 38"/>
            <p:cNvSpPr txBox="1">
              <a:spLocks noChangeArrowheads="1"/>
            </p:cNvSpPr>
            <p:nvPr/>
          </p:nvSpPr>
          <p:spPr bwMode="auto">
            <a:xfrm>
              <a:off x="4214" y="1644"/>
              <a:ext cx="2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30000"/>
                <a:t>+</a:t>
              </a:r>
              <a:endParaRPr lang="en-US" sz="2000"/>
            </a:p>
          </p:txBody>
        </p:sp>
        <p:sp>
          <p:nvSpPr>
            <p:cNvPr id="22554" name="Text Box 39"/>
            <p:cNvSpPr txBox="1">
              <a:spLocks noChangeArrowheads="1"/>
            </p:cNvSpPr>
            <p:nvPr/>
          </p:nvSpPr>
          <p:spPr bwMode="auto">
            <a:xfrm>
              <a:off x="5328" y="1680"/>
              <a:ext cx="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30000"/>
                <a:t>-</a:t>
              </a:r>
              <a:endParaRPr lang="en-US" sz="2000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76200" y="3467100"/>
            <a:ext cx="4038600" cy="3347437"/>
            <a:chOff x="0" y="2152"/>
            <a:chExt cx="2640" cy="2141"/>
          </a:xfrm>
        </p:grpSpPr>
        <p:sp>
          <p:nvSpPr>
            <p:cNvPr id="22546" name="Text Box 24"/>
            <p:cNvSpPr txBox="1">
              <a:spLocks noChangeArrowheads="1"/>
            </p:cNvSpPr>
            <p:nvPr/>
          </p:nvSpPr>
          <p:spPr bwMode="auto">
            <a:xfrm>
              <a:off x="384" y="4076"/>
              <a:ext cx="2215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Improved </a:t>
              </a:r>
              <a:r>
                <a:rPr lang="en-US" sz="1600" dirty="0" err="1">
                  <a:latin typeface="Times New Roman" pitchFamily="18" charset="0"/>
                  <a:cs typeface="Times New Roman" pitchFamily="18" charset="0"/>
                </a:rPr>
                <a:t>PDFs</a:t>
              </a: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 from </a:t>
              </a:r>
              <a:r>
                <a:rPr lang="en-US" sz="1600" dirty="0" err="1">
                  <a:latin typeface="Times New Roman" pitchFamily="18" charset="0"/>
                  <a:cs typeface="Times New Roman" pitchFamily="18" charset="0"/>
                </a:rPr>
                <a:t>NLO</a:t>
              </a:r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 analyses </a:t>
              </a:r>
            </a:p>
          </p:txBody>
        </p:sp>
        <p:pic>
          <p:nvPicPr>
            <p:cNvPr id="11" name="Picture 3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120"/>
              <a:ext cx="1286" cy="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2" name="Picture 3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20"/>
              <a:ext cx="1278" cy="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2"/>
              <a:ext cx="1390" cy="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" name="Picture 3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" y="2156"/>
              <a:ext cx="1290" cy="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4311650" y="3429001"/>
            <a:ext cx="4832350" cy="3411538"/>
            <a:chOff x="2716" y="2160"/>
            <a:chExt cx="3044" cy="2149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6" y="2160"/>
              <a:ext cx="1460" cy="1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541" name="Text Box 25"/>
            <p:cNvSpPr txBox="1">
              <a:spLocks noChangeArrowheads="1"/>
            </p:cNvSpPr>
            <p:nvPr/>
          </p:nvSpPr>
          <p:spPr bwMode="auto">
            <a:xfrm>
              <a:off x="2839" y="3941"/>
              <a:ext cx="134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Better determination of Higher Twist vs. </a:t>
              </a:r>
              <a:r>
                <a:rPr lang="en-US" sz="16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42" name="Text Box 37"/>
            <p:cNvSpPr txBox="1">
              <a:spLocks noChangeArrowheads="1"/>
            </p:cNvSpPr>
            <p:nvPr/>
          </p:nvSpPr>
          <p:spPr bwMode="auto">
            <a:xfrm>
              <a:off x="4368" y="3936"/>
              <a:ext cx="132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Improved coverage to</a:t>
              </a:r>
            </a:p>
            <a:p>
              <a:pPr eaLnBrk="1" hangingPunct="1"/>
              <a:r>
                <a:rPr lang="en-US" sz="1600" dirty="0">
                  <a:latin typeface="Times New Roman" pitchFamily="18" charset="0"/>
                  <a:cs typeface="Times New Roman" pitchFamily="18" charset="0"/>
                </a:rPr>
                <a:t>evaluate moments</a:t>
              </a:r>
            </a:p>
          </p:txBody>
        </p:sp>
        <p:grpSp>
          <p:nvGrpSpPr>
            <p:cNvPr id="7" name="Group 40"/>
            <p:cNvGrpSpPr>
              <a:grpSpLocks/>
            </p:cNvGrpSpPr>
            <p:nvPr/>
          </p:nvGrpSpPr>
          <p:grpSpPr bwMode="auto">
            <a:xfrm>
              <a:off x="4032" y="2256"/>
              <a:ext cx="1728" cy="1627"/>
              <a:chOff x="4032" y="2256"/>
              <a:chExt cx="1728" cy="1627"/>
            </a:xfrm>
          </p:grpSpPr>
          <p:pic>
            <p:nvPicPr>
              <p:cNvPr id="22544" name="Picture 1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56"/>
                <a:ext cx="1728" cy="1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45" name="Text Box 26"/>
              <p:cNvSpPr txBox="1">
                <a:spLocks noChangeArrowheads="1"/>
              </p:cNvSpPr>
              <p:nvPr/>
            </p:nvSpPr>
            <p:spPr bwMode="auto">
              <a:xfrm>
                <a:off x="4512" y="3072"/>
                <a:ext cx="1008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eaLnBrk="1" hangingPunct="1"/>
                <a:r>
                  <a:rPr lang="en-US" sz="1200"/>
                  <a:t>Greater </a:t>
                </a:r>
              </a:p>
              <a:p>
                <a:pPr algn="ctr" eaLnBrk="1" hangingPunct="1"/>
                <a:r>
                  <a:rPr lang="en-US" sz="1200" i="1"/>
                  <a:t>x</a:t>
                </a:r>
                <a:r>
                  <a:rPr lang="en-US" sz="1200"/>
                  <a:t>-coverage </a:t>
                </a:r>
              </a:p>
              <a:p>
                <a:pPr algn="r" eaLnBrk="1" hangingPunct="1"/>
                <a:r>
                  <a:rPr lang="en-US" sz="1200"/>
                  <a:t>for </a:t>
                </a:r>
                <a:r>
                  <a:rPr lang="en-US" sz="1200">
                    <a:latin typeface="Symbol" charset="0"/>
                    <a:sym typeface="Symbol" charset="0"/>
                  </a:rPr>
                  <a:t></a:t>
                </a:r>
                <a:r>
                  <a:rPr lang="en-US" sz="1200" baseline="-25000"/>
                  <a:t>1</a:t>
                </a:r>
                <a:endParaRPr lang="en-US" sz="1200"/>
              </a:p>
            </p:txBody>
          </p:sp>
        </p:grp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91770" y="1249056"/>
            <a:ext cx="5355273" cy="2167953"/>
            <a:chOff x="48" y="528"/>
            <a:chExt cx="3408" cy="1656"/>
          </a:xfrm>
        </p:grpSpPr>
        <p:pic>
          <p:nvPicPr>
            <p:cNvPr id="22535" name="Picture 9" descr="A1d_CLAS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0400"/>
            <a:stretch>
              <a:fillRect/>
            </a:stretch>
          </p:blipFill>
          <p:spPr bwMode="auto">
            <a:xfrm>
              <a:off x="1872" y="528"/>
              <a:ext cx="1584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6" name="Picture 8" descr="A1p_CLAS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2675"/>
            <a:stretch>
              <a:fillRect/>
            </a:stretch>
          </p:blipFill>
          <p:spPr bwMode="auto">
            <a:xfrm>
              <a:off x="48" y="531"/>
              <a:ext cx="1680" cy="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Rectangle 16"/>
            <p:cNvSpPr>
              <a:spLocks noChangeArrowheads="1"/>
            </p:cNvSpPr>
            <p:nvPr/>
          </p:nvSpPr>
          <p:spPr bwMode="auto">
            <a:xfrm>
              <a:off x="624" y="1584"/>
              <a:ext cx="105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200"/>
                <a:t>Inclusive A</a:t>
              </a:r>
              <a:r>
                <a:rPr lang="en-US" sz="1200" baseline="-25000"/>
                <a:t>1</a:t>
              </a:r>
              <a:endParaRPr lang="en-US" sz="1200" i="1"/>
            </a:p>
          </p:txBody>
        </p:sp>
        <p:sp>
          <p:nvSpPr>
            <p:cNvPr id="22538" name="Text Box 22"/>
            <p:cNvSpPr txBox="1">
              <a:spLocks noChangeArrowheads="1"/>
            </p:cNvSpPr>
            <p:nvPr/>
          </p:nvSpPr>
          <p:spPr bwMode="auto">
            <a:xfrm>
              <a:off x="950" y="60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2539" name="Rectangle 23"/>
            <p:cNvSpPr>
              <a:spLocks noChangeArrowheads="1"/>
            </p:cNvSpPr>
            <p:nvPr/>
          </p:nvSpPr>
          <p:spPr bwMode="auto">
            <a:xfrm>
              <a:off x="2688" y="7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d</a:t>
              </a:r>
            </a:p>
          </p:txBody>
        </p:sp>
      </p:grpSp>
      <p:pic>
        <p:nvPicPr>
          <p:cNvPr id="22534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5210" y="798721"/>
            <a:ext cx="3788790" cy="260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832528" y="-109184"/>
            <a:ext cx="8444301" cy="770392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CLAS12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Approved (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C: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30 days </a:t>
            </a:r>
            <a:r>
              <a:rPr lang="en-US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p, 50 days d)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0124" y="614150"/>
            <a:ext cx="498143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Goal of E12-06-109: x-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dependence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PDF (q or g) for 0.06&lt; x 0/8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5418168" y="544233"/>
            <a:ext cx="45583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Additional information on </a:t>
            </a:r>
            <a:r>
              <a:rPr lang="en-US" sz="1600" dirty="0" err="1" smtClean="0">
                <a:latin typeface="Symbol" pitchFamily="18" charset="2"/>
                <a:cs typeface="Times New Roman" pitchFamily="18" charset="0"/>
              </a:rPr>
              <a:t>D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from SIDIS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065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12526" y="661729"/>
            <a:ext cx="9143999" cy="1566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E12-06-109 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DIS):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NH</a:t>
            </a:r>
            <a:r>
              <a:rPr lang="fr-F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(+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overhead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 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on ND</a:t>
            </a:r>
            <a:r>
              <a:rPr lang="fr-FR" sz="16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(+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overhead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group Cb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E12-06-119b (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DVCS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protons): 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120 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on NH</a:t>
            </a:r>
            <a:r>
              <a:rPr lang="fr-F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group C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1600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E12-07-107 (SIDIS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long.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), E12-09-007b, E12-09-009 (K-SIDIS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long.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→ ~2.5 more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time for </a:t>
            </a:r>
            <a:r>
              <a:rPr lang="fr-F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NH</a:t>
            </a:r>
            <a:r>
              <a:rPr lang="fr-F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93137" y="0"/>
            <a:ext cx="6252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28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experiments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CLAS12: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history</a:t>
            </a:r>
            <a:endParaRPr lang="fr-FR" sz="28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3549520"/>
            <a:ext cx="9143999" cy="1815882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just"/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“…To obtain full approval, the collaboration needs to fulfill two conditions. One would be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submission of a Run Group proposal</a:t>
            </a:r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, connected to </a:t>
            </a:r>
            <a:r>
              <a:rPr lang="en-US" sz="1600" b="0" i="1" dirty="0" err="1" smtClean="0">
                <a:latin typeface="Times New Roman" pitchFamily="18" charset="0"/>
                <a:cs typeface="Times New Roman" pitchFamily="18" charset="0"/>
              </a:rPr>
              <a:t>RG</a:t>
            </a:r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-C, that has been fully vetted according to standard procedures in the CLAS12 collaboration. The second would be the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submission of a new proposal, defining a new run group</a:t>
            </a:r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, for the extended running time,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optimized for this measurement </a:t>
            </a:r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(for example with increased neutron detection efficiency), and possibly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incorporating other experiments</a:t>
            </a:r>
            <a:r>
              <a:rPr lang="en-US" sz="1600" b="0" i="1" dirty="0" smtClean="0">
                <a:latin typeface="Times New Roman" pitchFamily="18" charset="0"/>
                <a:cs typeface="Times New Roman" pitchFamily="18" charset="0"/>
              </a:rPr>
              <a:t>. The PAC encourages the collaboration to consider the opportunities, and looks forward to understanding the full physics potential of a new run group.”</a:t>
            </a:r>
            <a:endParaRPr lang="en-US" sz="1600" b="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75574" y="2534064"/>
            <a:ext cx="862372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PR12-15-004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(« 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Deeply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virtual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Compton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scattering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a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longitudinally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 »),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requesting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100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overhead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err="1" smtClean="0">
                <a:latin typeface="Times New Roman" pitchFamily="18" charset="0"/>
                <a:cs typeface="Times New Roman" pitchFamily="18" charset="0"/>
              </a:rPr>
              <a:t>was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conditionally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approved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C2</a:t>
            </a:r>
            <a:r>
              <a:rPr lang="fr-FR" sz="1600" b="0" dirty="0" smtClean="0">
                <a:latin typeface="Times New Roman" pitchFamily="18" charset="0"/>
                <a:cs typeface="Times New Roman" pitchFamily="18" charset="0"/>
              </a:rPr>
              <a:t>) by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PAC 43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7082" y="5685233"/>
            <a:ext cx="901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PR12-06-109a,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using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existing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50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group Cb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submitted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to PAC44,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CLAS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review</a:t>
            </a:r>
            <a:r>
              <a:rPr lang="fr-FR" b="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b="0" dirty="0" err="1" smtClean="0">
                <a:latin typeface="Times New Roman" pitchFamily="18" charset="0"/>
                <a:cs typeface="Times New Roman" pitchFamily="18" charset="0"/>
              </a:rPr>
              <a:t>approval</a:t>
            </a:r>
            <a:endParaRPr lang="fr-FR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C12-15-004: New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group M</a:t>
            </a:r>
          </a:p>
        </p:txBody>
      </p:sp>
    </p:spTree>
    <p:extLst>
      <p:ext uri="{BB962C8B-B14F-4D97-AF65-F5344CB8AC3E}">
        <p14:creationId xmlns:p14="http://schemas.microsoft.com/office/powerpoint/2010/main" xmlns="" val="41597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738598" y="0"/>
            <a:ext cx="3682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CLAS12 </a:t>
            </a:r>
            <a:r>
              <a:rPr lang="fr-FR" sz="2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fr-FR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group M</a:t>
            </a:r>
            <a:endParaRPr lang="en-US" sz="2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82695" y="4099871"/>
            <a:ext cx="8147488" cy="61555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Assuming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a total of 60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(50 on ND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+ 10 of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overhead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 for RG Cb</a:t>
            </a:r>
          </a:p>
          <a:p>
            <a:pPr algn="ctr"/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→ 133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time for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deuterium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(110 on ND</a:t>
            </a:r>
            <a:r>
              <a:rPr lang="fr-FR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+ 23 of </a:t>
            </a:r>
            <a:r>
              <a:rPr lang="fr-FR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overhead</a:t>
            </a:r>
            <a:r>
              <a:rPr lang="fr-FR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006064" y="3591052"/>
            <a:ext cx="4931863" cy="369332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energy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11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GeV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Beam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polarization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: 85%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189139" y="4747845"/>
            <a:ext cx="50079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Physics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topics</a:t>
            </a:r>
            <a:r>
              <a:rPr lang="fr-F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GPDs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DIS 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PDFs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SIDIS (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TMDs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Additional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topics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nTCS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polarized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nDVMP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268007" y="646406"/>
          <a:ext cx="8639503" cy="2760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7"/>
                <a:gridCol w="3153096"/>
              </a:tblGrid>
              <a:tr h="565563"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Production data </a:t>
                      </a:r>
                      <a:r>
                        <a:rPr lang="fr-FR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taking</a:t>
                      </a:r>
                      <a:r>
                        <a:rPr lang="fr-F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sz="18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at</a:t>
                      </a:r>
                      <a:r>
                        <a:rPr lang="fr-F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10</a:t>
                      </a:r>
                      <a:r>
                        <a:rPr lang="fr-FR" sz="1800" b="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</a:t>
                      </a:r>
                      <a:r>
                        <a:rPr lang="fr-F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r>
                        <a:rPr lang="fr-FR" sz="1800" b="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r>
                        <a:rPr lang="fr-F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lang="fr-FR" sz="1800" b="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 </a:t>
                      </a:r>
                      <a:r>
                        <a:rPr lang="fr-F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 ND</a:t>
                      </a:r>
                      <a:r>
                        <a:rPr lang="fr-FR" sz="1800" b="0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</a:t>
                      </a:r>
                      <a:r>
                        <a:rPr lang="fr-F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(10 </a:t>
                      </a:r>
                      <a:r>
                        <a:rPr lang="fr-FR" sz="1800" b="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</a:t>
                      </a:r>
                      <a:r>
                        <a:rPr lang="fr-F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fr-FR" sz="1800" b="0" baseline="-2500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327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Production data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taking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at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0.5 10</a:t>
                      </a:r>
                      <a:r>
                        <a:rPr lang="fr-FR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</a:t>
                      </a:r>
                      <a:r>
                        <a:rPr lang="fr-FR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r>
                        <a:rPr lang="fr-FR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r>
                        <a:rPr lang="fr-FR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</a:t>
                      </a:r>
                      <a:r>
                        <a:rPr lang="fr-FR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 </a:t>
                      </a:r>
                      <a:r>
                        <a:rPr lang="fr-FR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 ND</a:t>
                      </a:r>
                      <a:r>
                        <a:rPr lang="fr-FR" sz="1800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 </a:t>
                      </a:r>
                      <a:r>
                        <a:rPr lang="fr-FR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(5 </a:t>
                      </a:r>
                      <a:r>
                        <a:rPr lang="fr-FR" sz="1800" baseline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</a:t>
                      </a:r>
                      <a:r>
                        <a:rPr lang="fr-FR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800" baseline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latin typeface="Times New Roman" pitchFamily="18" charset="0"/>
                          <a:cs typeface="Times New Roman" pitchFamily="18" charset="0"/>
                        </a:rPr>
                        <a:t>10 </a:t>
                      </a:r>
                      <a:r>
                        <a:rPr lang="fr-FR" b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r>
                        <a:rPr lang="fr-FR" b="0" dirty="0" smtClean="0">
                          <a:latin typeface="Times New Roman" pitchFamily="18" charset="0"/>
                          <a:cs typeface="Times New Roman" pitchFamily="18" charset="0"/>
                        </a:rPr>
                        <a:t> – </a:t>
                      </a:r>
                      <a:r>
                        <a:rPr lang="fr-FR" b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with</a:t>
                      </a:r>
                      <a:r>
                        <a:rPr lang="fr-FR" b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b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Forward</a:t>
                      </a:r>
                      <a:r>
                        <a:rPr lang="fr-FR" b="0" dirty="0" smtClean="0">
                          <a:latin typeface="Times New Roman" pitchFamily="18" charset="0"/>
                          <a:cs typeface="Times New Roman" pitchFamily="18" charset="0"/>
                        </a:rPr>
                        <a:t> Tagger</a:t>
                      </a:r>
                      <a:endParaRPr lang="en-US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3276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Target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work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4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3276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Production data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taking</a:t>
                      </a:r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 on C</a:t>
                      </a:r>
                      <a:r>
                        <a:rPr lang="fr-FR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target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327669"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Moeller</a:t>
                      </a:r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polarimeter</a:t>
                      </a:r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runs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3276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Configuration change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latin typeface="Times New Roman" pitchFamily="18" charset="0"/>
                          <a:cs typeface="Times New Roman" pitchFamily="18" charset="0"/>
                        </a:rPr>
                        <a:t>3 </a:t>
                      </a:r>
                      <a:r>
                        <a:rPr lang="fr-FR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  <a:tr h="29376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  <a:r>
                        <a:rPr lang="fr-FR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beam</a:t>
                      </a:r>
                      <a:r>
                        <a:rPr lang="fr-FR" b="1" dirty="0" smtClean="0">
                          <a:latin typeface="Times New Roman" pitchFamily="18" charset="0"/>
                          <a:cs typeface="Times New Roman" pitchFamily="18" charset="0"/>
                        </a:rPr>
                        <a:t> time </a:t>
                      </a:r>
                      <a:r>
                        <a:rPr lang="fr-FR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request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latin typeface="Times New Roman" pitchFamily="18" charset="0"/>
                          <a:cs typeface="Times New Roman" pitchFamily="18" charset="0"/>
                        </a:rPr>
                        <a:t>73 </a:t>
                      </a:r>
                      <a:r>
                        <a:rPr lang="fr-FR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days</a:t>
                      </a:r>
                      <a:endParaRPr lang="en-US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BB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5" descr="CND_beau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134" y="4263242"/>
            <a:ext cx="3459678" cy="259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13" name="Text Box 9"/>
          <p:cNvSpPr txBox="1">
            <a:spLocks noChangeArrowheads="1"/>
          </p:cNvSpPr>
          <p:nvPr/>
        </p:nvSpPr>
        <p:spPr bwMode="auto">
          <a:xfrm>
            <a:off x="1775172" y="1495"/>
            <a:ext cx="57870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Experimental setup of Run-group M</a:t>
            </a:r>
            <a:endParaRPr lang="en-US" sz="28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" name="Picture 3" descr="mocku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9417" y="919705"/>
            <a:ext cx="4167700" cy="2771551"/>
          </a:xfrm>
          <a:prstGeom prst="rect">
            <a:avLst/>
          </a:prstGeom>
        </p:spPr>
      </p:pic>
      <p:sp>
        <p:nvSpPr>
          <p:cNvPr id="47" name="TextBox 9"/>
          <p:cNvSpPr txBox="1"/>
          <p:nvPr/>
        </p:nvSpPr>
        <p:spPr>
          <a:xfrm>
            <a:off x="6023529" y="3266992"/>
            <a:ext cx="274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/>
                <a:cs typeface="Century Gothic"/>
              </a:rPr>
              <a:t>CLAS12 polarized target</a:t>
            </a:r>
            <a:endParaRPr lang="en-US" sz="16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1966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139" y="744966"/>
            <a:ext cx="3674314" cy="33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ZoneTexte 48"/>
          <p:cNvSpPr txBox="1"/>
          <p:nvPr/>
        </p:nvSpPr>
        <p:spPr>
          <a:xfrm>
            <a:off x="451265" y="740038"/>
            <a:ext cx="136608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+mj-lt"/>
                <a:cs typeface="Times New Roman" pitchFamily="18" charset="0"/>
              </a:rPr>
              <a:t>CLAS12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452300" y="605294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CND</a:t>
            </a:r>
            <a:endParaRPr lang="fr-FR" sz="2000" dirty="0" smtClean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36966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30717" y="4524453"/>
            <a:ext cx="2704533" cy="19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7097200" y="6084296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Forward</a:t>
            </a:r>
            <a:r>
              <a:rPr lang="fr-FR" sz="1600" dirty="0" smtClean="0"/>
              <a:t> tagger</a:t>
            </a:r>
            <a:endParaRPr lang="en-US" sz="1600" dirty="0"/>
          </a:p>
        </p:txBody>
      </p:sp>
      <p:pic>
        <p:nvPicPr>
          <p:cNvPr id="387073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153" y="4206918"/>
            <a:ext cx="2795556" cy="263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106887" y="52251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RICH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4"/>
          <p:cNvSpPr>
            <a:spLocks noChangeArrowheads="1"/>
          </p:cNvSpPr>
          <p:nvPr/>
        </p:nvSpPr>
        <p:spPr bwMode="auto">
          <a:xfrm>
            <a:off x="928688" y="2471856"/>
            <a:ext cx="1593515" cy="296862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928687" y="1828918"/>
            <a:ext cx="1596863" cy="6477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60730" y="2836937"/>
            <a:ext cx="846137" cy="2968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 rot="5400000">
            <a:off x="2042561" y="2804393"/>
            <a:ext cx="581025" cy="360363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rot="5400000">
            <a:off x="2260842" y="2657550"/>
            <a:ext cx="1152525" cy="6477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rot="10800000" vert="eaVert" wrap="none" anchor="ctr"/>
          <a:lstStyle/>
          <a:p>
            <a:pPr algn="ctr">
              <a:defRPr/>
            </a:pPr>
            <a:endParaRPr 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160955" y="2405137"/>
            <a:ext cx="1223962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1505192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1578217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1649655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1721092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1794117" y="2878212"/>
            <a:ext cx="73025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432167" y="2909962"/>
            <a:ext cx="576263" cy="144462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576630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1648067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1721092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1792530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1865555" y="2909962"/>
            <a:ext cx="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1865555" y="2909962"/>
            <a:ext cx="2663825" cy="0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4529380" y="2549599"/>
            <a:ext cx="431800" cy="0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>
            <a:off x="4529380" y="2549599"/>
            <a:ext cx="0" cy="358775"/>
          </a:xfrm>
          <a:prstGeom prst="lin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 flipV="1">
            <a:off x="3885914" y="1901899"/>
            <a:ext cx="0" cy="503238"/>
          </a:xfrm>
          <a:prstGeom prst="line">
            <a:avLst/>
          </a:prstGeom>
          <a:noFill/>
          <a:ln w="3048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3737218" y="1901899"/>
            <a:ext cx="1383448" cy="0"/>
          </a:xfrm>
          <a:prstGeom prst="line">
            <a:avLst/>
          </a:prstGeom>
          <a:noFill/>
          <a:ln w="3048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4961180" y="1612974"/>
            <a:ext cx="576262" cy="57626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105642" y="1664101"/>
            <a:ext cx="431800" cy="2159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H="1">
            <a:off x="5105642" y="1923797"/>
            <a:ext cx="431800" cy="2159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5605705" y="1727765"/>
            <a:ext cx="167798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err="1">
                <a:latin typeface="Times New Roman" pitchFamily="18" charset="0"/>
                <a:cs typeface="Times New Roman" pitchFamily="18" charset="0"/>
              </a:rPr>
              <a:t>Pumping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600" dirty="0" err="1">
                <a:latin typeface="Times New Roman" pitchFamily="18" charset="0"/>
                <a:cs typeface="Times New Roman" pitchFamily="18" charset="0"/>
              </a:rPr>
              <a:t>system</a:t>
            </a:r>
            <a:endParaRPr lang="de-DE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5605705" y="3057599"/>
            <a:ext cx="27345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 err="1" smtClean="0">
                <a:latin typeface="Times New Roman" pitchFamily="18" charset="0"/>
                <a:cs typeface="Times New Roman" pitchFamily="18" charset="0"/>
              </a:rPr>
              <a:t>Microwaves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600" dirty="0" smtClean="0">
                <a:latin typeface="Times New Roman" pitchFamily="18" charset="0"/>
                <a:cs typeface="Times New Roman" pitchFamily="18" charset="0"/>
              </a:rPr>
              <a:t>(140 </a:t>
            </a: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GHz @ 5T)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5605705" y="2408312"/>
            <a:ext cx="6735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NMR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961180" y="2333699"/>
            <a:ext cx="576262" cy="431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961180" y="2981399"/>
            <a:ext cx="576262" cy="431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auto">
          <a:xfrm>
            <a:off x="5065955" y="3054424"/>
            <a:ext cx="215900" cy="288925"/>
          </a:xfrm>
          <a:custGeom>
            <a:avLst/>
            <a:gdLst>
              <a:gd name="T0" fmla="*/ 0 w 544"/>
              <a:gd name="T1" fmla="*/ 91 h 182"/>
              <a:gd name="T2" fmla="*/ 91 w 544"/>
              <a:gd name="T3" fmla="*/ 0 h 182"/>
              <a:gd name="T4" fmla="*/ 181 w 544"/>
              <a:gd name="T5" fmla="*/ 91 h 182"/>
              <a:gd name="T6" fmla="*/ 272 w 544"/>
              <a:gd name="T7" fmla="*/ 182 h 182"/>
              <a:gd name="T8" fmla="*/ 363 w 544"/>
              <a:gd name="T9" fmla="*/ 91 h 182"/>
              <a:gd name="T10" fmla="*/ 454 w 544"/>
              <a:gd name="T11" fmla="*/ 0 h 182"/>
              <a:gd name="T12" fmla="*/ 544 w 544"/>
              <a:gd name="T1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182">
                <a:moveTo>
                  <a:pt x="0" y="91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1" y="61"/>
                  <a:pt x="181" y="91"/>
                </a:cubicBezTo>
                <a:cubicBezTo>
                  <a:pt x="211" y="121"/>
                  <a:pt x="242" y="182"/>
                  <a:pt x="272" y="182"/>
                </a:cubicBezTo>
                <a:cubicBezTo>
                  <a:pt x="302" y="182"/>
                  <a:pt x="333" y="121"/>
                  <a:pt x="363" y="91"/>
                </a:cubicBezTo>
                <a:cubicBezTo>
                  <a:pt x="393" y="61"/>
                  <a:pt x="424" y="0"/>
                  <a:pt x="454" y="0"/>
                </a:cubicBezTo>
                <a:cubicBezTo>
                  <a:pt x="484" y="0"/>
                  <a:pt x="529" y="76"/>
                  <a:pt x="54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>
            <a:off x="5213592" y="3054424"/>
            <a:ext cx="215900" cy="288925"/>
          </a:xfrm>
          <a:custGeom>
            <a:avLst/>
            <a:gdLst>
              <a:gd name="T0" fmla="*/ 0 w 544"/>
              <a:gd name="T1" fmla="*/ 91 h 182"/>
              <a:gd name="T2" fmla="*/ 91 w 544"/>
              <a:gd name="T3" fmla="*/ 0 h 182"/>
              <a:gd name="T4" fmla="*/ 181 w 544"/>
              <a:gd name="T5" fmla="*/ 91 h 182"/>
              <a:gd name="T6" fmla="*/ 272 w 544"/>
              <a:gd name="T7" fmla="*/ 182 h 182"/>
              <a:gd name="T8" fmla="*/ 363 w 544"/>
              <a:gd name="T9" fmla="*/ 91 h 182"/>
              <a:gd name="T10" fmla="*/ 454 w 544"/>
              <a:gd name="T11" fmla="*/ 0 h 182"/>
              <a:gd name="T12" fmla="*/ 544 w 544"/>
              <a:gd name="T1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" h="182">
                <a:moveTo>
                  <a:pt x="0" y="91"/>
                </a:moveTo>
                <a:cubicBezTo>
                  <a:pt x="30" y="45"/>
                  <a:pt x="61" y="0"/>
                  <a:pt x="91" y="0"/>
                </a:cubicBezTo>
                <a:cubicBezTo>
                  <a:pt x="121" y="0"/>
                  <a:pt x="151" y="61"/>
                  <a:pt x="181" y="91"/>
                </a:cubicBezTo>
                <a:cubicBezTo>
                  <a:pt x="211" y="121"/>
                  <a:pt x="242" y="182"/>
                  <a:pt x="272" y="182"/>
                </a:cubicBezTo>
                <a:cubicBezTo>
                  <a:pt x="302" y="182"/>
                  <a:pt x="333" y="121"/>
                  <a:pt x="363" y="91"/>
                </a:cubicBezTo>
                <a:cubicBezTo>
                  <a:pt x="393" y="61"/>
                  <a:pt x="424" y="0"/>
                  <a:pt x="454" y="0"/>
                </a:cubicBezTo>
                <a:cubicBezTo>
                  <a:pt x="484" y="0"/>
                  <a:pt x="529" y="76"/>
                  <a:pt x="544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5032617" y="2405137"/>
            <a:ext cx="431800" cy="288925"/>
          </a:xfrm>
          <a:custGeom>
            <a:avLst/>
            <a:gdLst>
              <a:gd name="T0" fmla="*/ 0 w 272"/>
              <a:gd name="T1" fmla="*/ 0 h 182"/>
              <a:gd name="T2" fmla="*/ 91 w 272"/>
              <a:gd name="T3" fmla="*/ 45 h 182"/>
              <a:gd name="T4" fmla="*/ 136 w 272"/>
              <a:gd name="T5" fmla="*/ 182 h 182"/>
              <a:gd name="T6" fmla="*/ 181 w 272"/>
              <a:gd name="T7" fmla="*/ 45 h 182"/>
              <a:gd name="T8" fmla="*/ 272 w 272"/>
              <a:gd name="T9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" h="182">
                <a:moveTo>
                  <a:pt x="0" y="0"/>
                </a:moveTo>
                <a:cubicBezTo>
                  <a:pt x="34" y="7"/>
                  <a:pt x="68" y="15"/>
                  <a:pt x="91" y="45"/>
                </a:cubicBezTo>
                <a:cubicBezTo>
                  <a:pt x="114" y="75"/>
                  <a:pt x="121" y="182"/>
                  <a:pt x="136" y="182"/>
                </a:cubicBezTo>
                <a:cubicBezTo>
                  <a:pt x="151" y="182"/>
                  <a:pt x="158" y="75"/>
                  <a:pt x="181" y="45"/>
                </a:cubicBezTo>
                <a:cubicBezTo>
                  <a:pt x="204" y="15"/>
                  <a:pt x="249" y="7"/>
                  <a:pt x="27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2705342" y="2481337"/>
            <a:ext cx="16065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dirty="0">
                <a:latin typeface="Times New Roman" pitchFamily="18" charset="0"/>
                <a:cs typeface="Times New Roman" pitchFamily="18" charset="0"/>
              </a:rPr>
              <a:t>1K Refrigerator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40369" y="3054424"/>
            <a:ext cx="371969" cy="1355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583269" y="3190949"/>
            <a:ext cx="2366963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1990633" y="3054424"/>
            <a:ext cx="260684" cy="317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11731" y="-2619"/>
            <a:ext cx="741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 CLAS12 longitudinally polarized target</a:t>
            </a:r>
            <a:endParaRPr lang="en-US" sz="28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Picture 63" descr="ammonia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3101" y="695813"/>
            <a:ext cx="1026117" cy="102611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71788" y="642913"/>
            <a:ext cx="14664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Irradiated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deuterated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ammonia</a:t>
            </a:r>
          </a:p>
          <a:p>
            <a:pPr algn="ctr"/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(ND</a:t>
            </a:r>
            <a:r>
              <a:rPr lang="fr-FR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6" name="Straight Connector 65"/>
          <p:cNvCxnSpPr>
            <a:stCxn id="31" idx="0"/>
          </p:cNvCxnSpPr>
          <p:nvPr/>
        </p:nvCxnSpPr>
        <p:spPr>
          <a:xfrm flipV="1">
            <a:off x="1865555" y="1765738"/>
            <a:ext cx="1397907" cy="114422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4" descr="Stache_NMR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49462" y="4007159"/>
            <a:ext cx="3594538" cy="2850841"/>
          </a:xfrm>
          <a:prstGeom prst="rect">
            <a:avLst/>
          </a:prstGeom>
        </p:spPr>
      </p:pic>
      <p:sp>
        <p:nvSpPr>
          <p:cNvPr id="63" name="TextBox 7"/>
          <p:cNvSpPr txBox="1"/>
          <p:nvPr/>
        </p:nvSpPr>
        <p:spPr>
          <a:xfrm>
            <a:off x="5993586" y="3681660"/>
            <a:ext cx="274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NMR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line shape of ND</a:t>
            </a:r>
            <a:r>
              <a:rPr lang="en-US" sz="16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16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" name="Picture 6" descr="ND3ColdDose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69871" y="3835754"/>
            <a:ext cx="3031348" cy="3022246"/>
          </a:xfrm>
          <a:prstGeom prst="rect">
            <a:avLst/>
          </a:prstGeom>
        </p:spPr>
      </p:pic>
      <p:sp>
        <p:nvSpPr>
          <p:cNvPr id="69" name="TextBox 11"/>
          <p:cNvSpPr txBox="1"/>
          <p:nvPr/>
        </p:nvSpPr>
        <p:spPr>
          <a:xfrm>
            <a:off x="331076" y="4845231"/>
            <a:ext cx="1966172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polarization improves with “cold dose”</a:t>
            </a:r>
            <a:endParaRPr 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6768180" y="630620"/>
            <a:ext cx="2174634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L=4 cm; r = 1.25 cm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P ~ 40%</a:t>
            </a:r>
          </a:p>
          <a:p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L ~10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34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cm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FR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fr-FR" dirty="0" smtClean="0">
                <a:latin typeface="Times New Roman" pitchFamily="18" charset="0"/>
                <a:cs typeface="Times New Roman" pitchFamily="18" charset="0"/>
              </a:rPr>
              <a:t> /</a:t>
            </a:r>
            <a:r>
              <a:rPr lang="fr-FR" dirty="0" err="1" smtClean="0">
                <a:latin typeface="Times New Roman" pitchFamily="18" charset="0"/>
                <a:cs typeface="Times New Roman" pitchFamily="18" charset="0"/>
              </a:rPr>
              <a:t>nA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39521" y="709447"/>
            <a:ext cx="1899128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UVA,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CNU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fr-FR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JLab</a:t>
            </a:r>
            <a:r>
              <a:rPr lang="fr-F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928687" y="3486268"/>
            <a:ext cx="1595277" cy="6477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de-DE" sz="1600" dirty="0" err="1" smtClean="0">
                <a:latin typeface="Times New Roman" pitchFamily="18" charset="0"/>
                <a:cs typeface="Times New Roman" pitchFamily="18" charset="0"/>
              </a:rPr>
              <a:t>Polarizing</a:t>
            </a:r>
            <a:endParaRPr lang="de-DE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de-DE" sz="1600" dirty="0" smtClean="0">
                <a:latin typeface="Times New Roman" pitchFamily="18" charset="0"/>
                <a:cs typeface="Times New Roman" pitchFamily="18" charset="0"/>
              </a:rPr>
              <a:t>Magnet</a:t>
            </a:r>
            <a:endParaRPr lang="de-DE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AutoShape 5"/>
          <p:cNvSpPr>
            <a:spLocks noChangeArrowheads="1"/>
          </p:cNvSpPr>
          <p:nvPr/>
        </p:nvSpPr>
        <p:spPr bwMode="auto">
          <a:xfrm rot="10800000">
            <a:off x="928688" y="3190060"/>
            <a:ext cx="1593515" cy="297796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9459" y="1845395"/>
            <a:ext cx="20179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CLAS12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Solenoid (5T)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93658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35676</TotalTime>
  <Words>4727</Words>
  <Application>Microsoft Office PowerPoint</Application>
  <PresentationFormat>Affichage à l'écran (4:3)</PresentationFormat>
  <Paragraphs>747</Paragraphs>
  <Slides>53</Slides>
  <Notes>19</Notes>
  <HiddenSlides>10</HiddenSlides>
  <MMClips>0</MMClips>
  <ScaleCrop>false</ScaleCrop>
  <HeadingPairs>
    <vt:vector size="6" baseType="variant">
      <vt:variant>
        <vt:lpstr>Thème</vt:lpstr>
      </vt:variant>
      <vt:variant>
        <vt:i4>4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53</vt:i4>
      </vt:variant>
    </vt:vector>
  </HeadingPairs>
  <TitlesOfParts>
    <vt:vector size="60" baseType="lpstr">
      <vt:lpstr>Modèle par défaut</vt:lpstr>
      <vt:lpstr>1_Modèle par défaut</vt:lpstr>
      <vt:lpstr>2_Modèle par défaut</vt:lpstr>
      <vt:lpstr>3_Modèle par défaut</vt:lpstr>
      <vt:lpstr>Microsoft Éditeur d'équations 3.0</vt:lpstr>
      <vt:lpstr>Équation</vt:lpstr>
      <vt:lpstr>Equation</vt:lpstr>
      <vt:lpstr>C12-15-004: DVCS, DIS, and SIDIS  with a longitudinally polarized deuterium target</vt:lpstr>
      <vt:lpstr>C12-15-004: DVCS, DIS, and SIDIS  with a longitudinally polarized deuterium target</vt:lpstr>
      <vt:lpstr>C12-15-004: DVCS, DIS, and SIDIS  with a longitudinally polarized deuterium target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Central Neutron Detector (CND)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Present Status: What do we know about polarized PDFs?</vt:lpstr>
      <vt:lpstr>CLAS12 Approved (RG C: 30 days p, 50 days d)</vt:lpstr>
      <vt:lpstr>What will 50 more days on D get us?</vt:lpstr>
      <vt:lpstr>What will 50 more days on D get us?</vt:lpstr>
      <vt:lpstr>What will 50 more days on D get us?</vt:lpstr>
      <vt:lpstr>What will 50 more days on D get us?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CND: expected performances (Monte Carlo)</vt:lpstr>
      <vt:lpstr>nDVCS@CLAS12: kinematics and acceptances</vt:lpstr>
      <vt:lpstr>Definitions of nDVCS observables</vt:lpstr>
      <vt:lpstr>Definitions of nDVCS observables</vt:lpstr>
      <vt:lpstr>Diapositive 48</vt:lpstr>
      <vt:lpstr>Diapositive 49</vt:lpstr>
      <vt:lpstr>Diapositive 50</vt:lpstr>
      <vt:lpstr>Diapositive 51</vt:lpstr>
      <vt:lpstr>Diapositive 52</vt:lpstr>
      <vt:lpstr>CLAS12 Approved (RG C: 30 days p, 50 days d)</vt:lpstr>
    </vt:vector>
  </TitlesOfParts>
  <Company>I.P.N. Orsay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detector for CLAS12: CTOF? CCAL? « CNEUT »? (Or all of them?)</dc:title>
  <dc:creator>niccolai</dc:creator>
  <cp:lastModifiedBy>$niccolai</cp:lastModifiedBy>
  <cp:revision>1406</cp:revision>
  <dcterms:created xsi:type="dcterms:W3CDTF">2007-09-07T12:11:28Z</dcterms:created>
  <dcterms:modified xsi:type="dcterms:W3CDTF">2016-07-20T13:54:57Z</dcterms:modified>
</cp:coreProperties>
</file>